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handoutMasterIdLst>
    <p:handoutMasterId r:id="rId49"/>
  </p:handoutMasterIdLst>
  <p:sldIdLst>
    <p:sldId id="1954" r:id="rId4"/>
    <p:sldId id="1955" r:id="rId6"/>
    <p:sldId id="1956" r:id="rId7"/>
    <p:sldId id="1957" r:id="rId8"/>
    <p:sldId id="1958" r:id="rId9"/>
    <p:sldId id="1959" r:id="rId10"/>
    <p:sldId id="1960" r:id="rId11"/>
    <p:sldId id="1961" r:id="rId12"/>
    <p:sldId id="1962" r:id="rId13"/>
    <p:sldId id="1963" r:id="rId14"/>
    <p:sldId id="1964" r:id="rId15"/>
    <p:sldId id="1965" r:id="rId16"/>
    <p:sldId id="1966" r:id="rId17"/>
    <p:sldId id="1967" r:id="rId18"/>
    <p:sldId id="1968" r:id="rId19"/>
    <p:sldId id="1969" r:id="rId20"/>
    <p:sldId id="1970" r:id="rId21"/>
    <p:sldId id="1971" r:id="rId22"/>
    <p:sldId id="1972" r:id="rId23"/>
    <p:sldId id="1973" r:id="rId24"/>
    <p:sldId id="1974" r:id="rId25"/>
    <p:sldId id="1975" r:id="rId26"/>
    <p:sldId id="1976" r:id="rId27"/>
    <p:sldId id="1977" r:id="rId28"/>
    <p:sldId id="1978" r:id="rId29"/>
    <p:sldId id="1979" r:id="rId30"/>
    <p:sldId id="1980" r:id="rId31"/>
    <p:sldId id="1981" r:id="rId32"/>
    <p:sldId id="1982" r:id="rId33"/>
    <p:sldId id="1983" r:id="rId34"/>
    <p:sldId id="1984" r:id="rId35"/>
    <p:sldId id="1985" r:id="rId36"/>
    <p:sldId id="1986" r:id="rId37"/>
    <p:sldId id="1987" r:id="rId38"/>
    <p:sldId id="1988" r:id="rId39"/>
    <p:sldId id="1989" r:id="rId40"/>
    <p:sldId id="1990" r:id="rId41"/>
    <p:sldId id="1991" r:id="rId42"/>
    <p:sldId id="1992" r:id="rId43"/>
    <p:sldId id="1993" r:id="rId44"/>
    <p:sldId id="1994" r:id="rId45"/>
    <p:sldId id="1995" r:id="rId46"/>
    <p:sldId id="1996" r:id="rId47"/>
    <p:sldId id="1998" r:id="rId48"/>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4" userDrawn="1">
          <p15:clr>
            <a:srgbClr val="A4A3A4"/>
          </p15:clr>
        </p15:guide>
        <p15:guide id="2" pos="1546" userDrawn="1">
          <p15:clr>
            <a:srgbClr val="A4A3A4"/>
          </p15:clr>
        </p15:guide>
        <p15:guide id="3" orient="horz" pos="119" userDrawn="1">
          <p15:clr>
            <a:srgbClr val="A4A3A4"/>
          </p15:clr>
        </p15:guide>
        <p15:guide id="4" orient="horz" pos="210" userDrawn="1">
          <p15:clr>
            <a:srgbClr val="A4A3A4"/>
          </p15:clr>
        </p15:guide>
        <p15:guide id="5" pos="234" userDrawn="1">
          <p15:clr>
            <a:srgbClr val="A4A3A4"/>
          </p15:clr>
        </p15:guide>
        <p15:guide id="6" pos="60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51D"/>
    <a:srgbClr val="CF1307"/>
    <a:srgbClr val="AD0809"/>
    <a:srgbClr val="FFE36E"/>
    <a:srgbClr val="FFCF13"/>
    <a:srgbClr val="FFE26A"/>
    <a:srgbClr val="F54F3C"/>
    <a:srgbClr val="FA8B7A"/>
    <a:srgbClr val="FFEEDE"/>
    <a:srgbClr val="EFFF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69" autoAdjust="0"/>
    <p:restoredTop sz="94660"/>
  </p:normalViewPr>
  <p:slideViewPr>
    <p:cSldViewPr snapToGrid="0" showGuides="1">
      <p:cViewPr varScale="1">
        <p:scale>
          <a:sx n="86" d="100"/>
          <a:sy n="86" d="100"/>
        </p:scale>
        <p:origin x="240" y="48"/>
      </p:cViewPr>
      <p:guideLst>
        <p:guide orient="horz" pos="414"/>
        <p:guide pos="1546"/>
        <p:guide orient="horz" pos="119"/>
        <p:guide orient="horz" pos="210"/>
        <p:guide pos="234"/>
        <p:guide pos="60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gs" Target="tags/tag113.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Normal" panose="020B0400000000000000" pitchFamily="34" charset="-122"/>
              <a:ea typeface="思源黑体 CN Normal" panose="020B0400000000000000" pitchFamily="34"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Normal" panose="020B0400000000000000" pitchFamily="34" charset="-122"/>
                <a:ea typeface="思源黑体 CN Normal" panose="020B0400000000000000" pitchFamily="34" charset="-122"/>
              </a:rPr>
            </a:fld>
            <a:endParaRPr lang="zh-CN" altLang="en-US" dirty="0">
              <a:latin typeface="思源黑体 CN Normal" panose="020B0400000000000000" pitchFamily="34" charset="-122"/>
              <a:ea typeface="思源黑体 CN Normal" panose="020B04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Normal" panose="020B0400000000000000" pitchFamily="34" charset="-122"/>
              <a:ea typeface="思源黑体 CN Normal" panose="020B0400000000000000" pitchFamily="34"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Normal" panose="020B0400000000000000" pitchFamily="34" charset="-122"/>
                <a:ea typeface="思源黑体 CN Normal" panose="020B0400000000000000" pitchFamily="34" charset="-122"/>
              </a:rPr>
            </a:fld>
            <a:endParaRPr lang="zh-CN" altLang="en-US" dirty="0">
              <a:latin typeface="思源黑体 CN Normal" panose="020B0400000000000000" pitchFamily="34" charset="-122"/>
              <a:ea typeface="思源黑体 CN Normal" panose="020B04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vl2pPr marL="4572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2pPr>
    <a:lvl3pPr marL="9144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3pPr>
    <a:lvl4pPr marL="13716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4pPr>
    <a:lvl5pPr marL="18288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小程序  PPT无忧课件   即可下载</a:t>
            </a:r>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小程序  PPT无忧课件   即可下载</a:t>
            </a:r>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2.jpe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image" Target="../media/image2.jpeg"/><Relationship Id="rId2" Type="http://schemas.openxmlformats.org/officeDocument/2006/relationships/tags" Target="../tags/tag5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2.jpeg"/><Relationship Id="rId2" Type="http://schemas.openxmlformats.org/officeDocument/2006/relationships/tags" Target="../tags/tag3.xml"/><Relationship Id="rId10" Type="http://schemas.openxmlformats.org/officeDocument/2006/relationships/tags" Target="../tags/tag10.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2.jpeg"/><Relationship Id="rId2" Type="http://schemas.openxmlformats.org/officeDocument/2006/relationships/tags" Target="../tags/tag16.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7" name="图片 4" descr="VCG211310006599"/>
          <p:cNvPicPr>
            <a:picLocks noChangeAspect="1"/>
          </p:cNvPicPr>
          <p:nvPr>
            <p:custDataLst>
              <p:tags r:id="rId2"/>
            </p:custDataLst>
          </p:nvPr>
        </p:nvPicPr>
        <p:blipFill>
          <a:blip r:embed="rId3"/>
          <a:srcRect l="11745" t="2102" r="11583" b="22138"/>
          <a:stretch>
            <a:fillRect/>
          </a:stretch>
        </p:blipFill>
        <p:spPr>
          <a:xfrm>
            <a:off x="635" y="0"/>
            <a:ext cx="12191365" cy="6858000"/>
          </a:xfrm>
          <a:prstGeom prst="rect">
            <a:avLst/>
          </a:prstGeom>
        </p:spPr>
      </p:pic>
      <p:sp>
        <p:nvSpPr>
          <p:cNvPr id="2" name="标题 1"/>
          <p:cNvSpPr>
            <a:spLocks noGrp="1"/>
          </p:cNvSpPr>
          <p:nvPr>
            <p:ph type="title" hasCustomPrompt="1"/>
            <p:custDataLst>
              <p:tags r:id="rId4"/>
            </p:custDataLst>
          </p:nvPr>
        </p:nvSpPr>
        <p:spPr>
          <a:xfrm>
            <a:off x="1291908" y="3089910"/>
            <a:ext cx="9608185" cy="1016000"/>
          </a:xfrm>
        </p:spPr>
        <p:txBody>
          <a:bodyPr lIns="90000" tIns="46800" rIns="90000" bIns="46800" anchor="b" anchorCtr="0">
            <a:normAutofit/>
          </a:bodyPr>
          <a:lstStyle>
            <a:lvl1pPr algn="ctr">
              <a:defRPr sz="5400" b="1">
                <a:gradFill>
                  <a:gsLst>
                    <a:gs pos="0">
                      <a:srgbClr val="FFFFFF"/>
                    </a:gs>
                    <a:gs pos="100000">
                      <a:schemeClr val="accent1"/>
                    </a:gs>
                  </a:gsLst>
                  <a:lin ang="5400000" scaled="0"/>
                </a:gradFill>
              </a:defRPr>
            </a:lvl1pPr>
          </a:lstStyle>
          <a:p>
            <a:r>
              <a:rPr lang="zh-CN" altLang="en-US" dirty="0"/>
              <a:t>单击编辑母版标题</a:t>
            </a:r>
            <a:endParaRPr lang="zh-CN" altLang="en-US" dirty="0"/>
          </a:p>
        </p:txBody>
      </p:sp>
      <p:sp>
        <p:nvSpPr>
          <p:cNvPr id="3" name="文本占位符 6"/>
          <p:cNvSpPr>
            <a:spLocks noGrp="1"/>
          </p:cNvSpPr>
          <p:nvPr>
            <p:ph type="body" idx="13" hasCustomPrompt="1"/>
            <p:custDataLst>
              <p:tags r:id="rId5"/>
            </p:custDataLst>
          </p:nvPr>
        </p:nvSpPr>
        <p:spPr>
          <a:xfrm>
            <a:off x="1291909" y="1657350"/>
            <a:ext cx="9608502" cy="1341120"/>
          </a:xfrm>
        </p:spPr>
        <p:txBody>
          <a:bodyPr wrap="none" anchor="b" anchorCtr="0"/>
          <a:lstStyle>
            <a:lvl1pPr marL="0" indent="0" algn="ctr">
              <a:buNone/>
              <a:defRPr sz="6000" b="1">
                <a:solidFill>
                  <a:srgbClr val="FFFFFF"/>
                </a:solidFill>
              </a:defRPr>
            </a:lvl1pPr>
          </a:lstStyle>
          <a:p>
            <a:pPr lvl="0"/>
            <a:r>
              <a:rPr lang="zh-CN" altLang="en-US" dirty="0"/>
              <a:t>节编号</a:t>
            </a:r>
            <a:endParaRPr lang="zh-CN" altLang="en-US" dirty="0"/>
          </a:p>
        </p:txBody>
      </p:sp>
      <p:sp>
        <p:nvSpPr>
          <p:cNvPr id="4" name="副标题 9"/>
          <p:cNvSpPr>
            <a:spLocks noGrp="1"/>
          </p:cNvSpPr>
          <p:nvPr>
            <p:ph type="subTitle" idx="1" hasCustomPrompt="1"/>
            <p:custDataLst>
              <p:tags r:id="rId6"/>
            </p:custDataLst>
          </p:nvPr>
        </p:nvSpPr>
        <p:spPr>
          <a:xfrm>
            <a:off x="1292225" y="4204970"/>
            <a:ext cx="9608185" cy="645795"/>
          </a:xfrm>
        </p:spPr>
        <p:txBody>
          <a:bodyPr wrap="square">
            <a:normAutofit/>
          </a:bodyPr>
          <a:lstStyle>
            <a:lvl1pPr marL="0" indent="0" algn="ctr">
              <a:lnSpc>
                <a:spcPct val="100000"/>
              </a:lnSpc>
              <a:buNone/>
              <a:defRPr sz="20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23" name="图片 22" descr="VCG211310006599"/>
          <p:cNvPicPr>
            <a:picLocks noChangeAspect="1"/>
          </p:cNvPicPr>
          <p:nvPr userDrawn="1">
            <p:custDataLst>
              <p:tags r:id="rId2"/>
            </p:custDataLst>
          </p:nvPr>
        </p:nvPicPr>
        <p:blipFill>
          <a:blip r:embed="rId3"/>
          <a:stretch>
            <a:fillRect/>
          </a:stretch>
        </p:blipFill>
        <p:spPr>
          <a:xfrm>
            <a:off x="0" y="0"/>
            <a:ext cx="12192000" cy="6856095"/>
          </a:xfrm>
          <a:prstGeom prst="rect">
            <a:avLst/>
          </a:prstGeom>
        </p:spPr>
      </p:pic>
      <p:cxnSp>
        <p:nvCxnSpPr>
          <p:cNvPr id="6" name="直接连接符 5"/>
          <p:cNvCxnSpPr/>
          <p:nvPr userDrawn="1">
            <p:custDataLst>
              <p:tags r:id="rId4"/>
            </p:custDataLst>
          </p:nvPr>
        </p:nvCxnSpPr>
        <p:spPr>
          <a:xfrm rot="5400000" flipH="1" flipV="1">
            <a:off x="-379095" y="3653790"/>
            <a:ext cx="4876165" cy="0"/>
          </a:xfrm>
          <a:prstGeom prst="line">
            <a:avLst/>
          </a:prstGeom>
          <a:ln w="12700">
            <a:gradFill>
              <a:gsLst>
                <a:gs pos="0">
                  <a:schemeClr val="bg1">
                    <a:alpha val="0"/>
                  </a:schemeClr>
                </a:gs>
                <a:gs pos="100000">
                  <a:schemeClr val="accent1"/>
                </a:gs>
              </a:gsLst>
              <a:lin ang="42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椭圆 6"/>
          <p:cNvSpPr/>
          <p:nvPr userDrawn="1">
            <p:custDataLst>
              <p:tags r:id="rId5"/>
            </p:custDataLst>
          </p:nvPr>
        </p:nvSpPr>
        <p:spPr>
          <a:xfrm flipH="1" flipV="1">
            <a:off x="2015490" y="1136015"/>
            <a:ext cx="88265" cy="800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汉仪大宋简" panose="02010600000101010101" charset="-122"/>
            </a:endParaRPr>
          </a:p>
        </p:txBody>
      </p:sp>
      <p:cxnSp>
        <p:nvCxnSpPr>
          <p:cNvPr id="17" name="直接连接符 16"/>
          <p:cNvCxnSpPr/>
          <p:nvPr userDrawn="1">
            <p:custDataLst>
              <p:tags r:id="rId6"/>
            </p:custDataLst>
          </p:nvPr>
        </p:nvCxnSpPr>
        <p:spPr>
          <a:xfrm rot="5400000" flipH="1" flipV="1">
            <a:off x="7391400" y="3008630"/>
            <a:ext cx="4876165" cy="0"/>
          </a:xfrm>
          <a:prstGeom prst="line">
            <a:avLst/>
          </a:prstGeom>
          <a:ln w="12700">
            <a:gradFill>
              <a:gsLst>
                <a:gs pos="0">
                  <a:schemeClr val="bg1">
                    <a:alpha val="0"/>
                  </a:schemeClr>
                </a:gs>
                <a:gs pos="100000">
                  <a:schemeClr val="accent1"/>
                </a:gs>
              </a:gsLst>
              <a:lin ang="42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椭圆 17"/>
          <p:cNvSpPr/>
          <p:nvPr userDrawn="1">
            <p:custDataLst>
              <p:tags r:id="rId7"/>
            </p:custDataLst>
          </p:nvPr>
        </p:nvSpPr>
        <p:spPr>
          <a:xfrm flipH="1" flipV="1">
            <a:off x="9785985" y="490855"/>
            <a:ext cx="88265" cy="800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汉仪大宋简" panose="02010600000101010101" charset="-122"/>
            </a:endParaRPr>
          </a:p>
        </p:txBody>
      </p:sp>
      <p:cxnSp>
        <p:nvCxnSpPr>
          <p:cNvPr id="20" name="直接连接符 19"/>
          <p:cNvCxnSpPr/>
          <p:nvPr userDrawn="1">
            <p:custDataLst>
              <p:tags r:id="rId8"/>
            </p:custDataLst>
          </p:nvPr>
        </p:nvCxnSpPr>
        <p:spPr>
          <a:xfrm rot="5400000" flipH="1" flipV="1">
            <a:off x="-1128395" y="4187190"/>
            <a:ext cx="4876165" cy="0"/>
          </a:xfrm>
          <a:prstGeom prst="line">
            <a:avLst/>
          </a:prstGeom>
          <a:ln w="12700">
            <a:gradFill>
              <a:gsLst>
                <a:gs pos="0">
                  <a:schemeClr val="bg1">
                    <a:alpha val="0"/>
                  </a:schemeClr>
                </a:gs>
                <a:gs pos="100000">
                  <a:schemeClr val="accent1"/>
                </a:gs>
              </a:gsLst>
              <a:lin ang="42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椭圆 20"/>
          <p:cNvSpPr/>
          <p:nvPr userDrawn="1">
            <p:custDataLst>
              <p:tags r:id="rId9"/>
            </p:custDataLst>
          </p:nvPr>
        </p:nvSpPr>
        <p:spPr>
          <a:xfrm flipH="1" flipV="1">
            <a:off x="1266190" y="1669415"/>
            <a:ext cx="88265" cy="800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汉仪大宋简" panose="02010600000101010101" charset="-122"/>
            </a:endParaRPr>
          </a:p>
        </p:txBody>
      </p:sp>
      <p:sp>
        <p:nvSpPr>
          <p:cNvPr id="2" name="标题 6"/>
          <p:cNvSpPr>
            <a:spLocks noGrp="1"/>
          </p:cNvSpPr>
          <p:nvPr>
            <p:ph type="ctrTitle" hasCustomPrompt="1"/>
            <p:custDataLst>
              <p:tags r:id="rId10"/>
            </p:custDataLst>
          </p:nvPr>
        </p:nvSpPr>
        <p:spPr>
          <a:xfrm>
            <a:off x="1346200" y="2592705"/>
            <a:ext cx="9439910" cy="1423035"/>
          </a:xfrm>
        </p:spPr>
        <p:txBody>
          <a:bodyPr wrap="square" anchor="t" anchorCtr="0">
            <a:normAutofit/>
          </a:bodyPr>
          <a:lstStyle>
            <a:lvl1pPr algn="ctr">
              <a:lnSpc>
                <a:spcPct val="100000"/>
              </a:lnSpc>
              <a:defRPr sz="6600">
                <a:gradFill>
                  <a:gsLst>
                    <a:gs pos="0">
                      <a:srgbClr val="FFFFFF"/>
                    </a:gs>
                    <a:gs pos="100000">
                      <a:schemeClr val="accent1"/>
                    </a:gs>
                  </a:gsLst>
                  <a:lin ang="5400000" scaled="0"/>
                </a:gradFill>
              </a:defRPr>
            </a:lvl1pPr>
          </a:lstStyle>
          <a:p>
            <a:r>
              <a:rPr lang="zh-CN" altLang="en-US" dirty="0"/>
              <a:t>单击编辑母版标题</a:t>
            </a:r>
            <a:endParaRPr lang="zh-CN" altLang="en-US" dirty="0"/>
          </a:p>
        </p:txBody>
      </p:sp>
      <p:sp>
        <p:nvSpPr>
          <p:cNvPr id="3" name="日期"/>
          <p:cNvSpPr>
            <a:spLocks noGrp="1"/>
          </p:cNvSpPr>
          <p:nvPr>
            <p:ph type="subTitle" idx="1" hasCustomPrompt="1"/>
            <p:custDataLst>
              <p:tags r:id="rId11"/>
            </p:custDataLst>
          </p:nvPr>
        </p:nvSpPr>
        <p:spPr>
          <a:xfrm>
            <a:off x="1346200" y="1734185"/>
            <a:ext cx="9439910" cy="747395"/>
          </a:xfrm>
        </p:spPr>
        <p:txBody>
          <a:bodyPr wrap="square" anchor="b" anchorCtr="0">
            <a:normAutofit/>
          </a:bodyPr>
          <a:lstStyle>
            <a:lvl1pPr marL="0" indent="0" algn="ctr">
              <a:lnSpc>
                <a:spcPct val="100000"/>
              </a:lnSpc>
              <a:buNone/>
              <a:defRPr sz="40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日期时间</a:t>
            </a:r>
            <a:endParaRPr lang="zh-CN" altLang="en-US" dirty="0"/>
          </a:p>
        </p:txBody>
      </p:sp>
      <p:sp>
        <p:nvSpPr>
          <p:cNvPr id="4" name="署名占位符 10"/>
          <p:cNvSpPr>
            <a:spLocks noGrp="1"/>
          </p:cNvSpPr>
          <p:nvPr>
            <p:ph type="body" sz="quarter" idx="17" hasCustomPrompt="1"/>
            <p:custDataLst>
              <p:tags r:id="rId12"/>
            </p:custDataLst>
          </p:nvPr>
        </p:nvSpPr>
        <p:spPr>
          <a:xfrm>
            <a:off x="4656000" y="4149180"/>
            <a:ext cx="2880000" cy="540000"/>
          </a:xfrm>
          <a:prstGeom prst="roundRect">
            <a:avLst>
              <a:gd name="adj" fmla="val 50000"/>
            </a:avLst>
          </a:prstGeom>
          <a:solidFill>
            <a:schemeClr val="accent1"/>
          </a:solidFill>
          <a:ln>
            <a:noFill/>
          </a:ln>
        </p:spPr>
        <p:txBody>
          <a:bodyPr wrap="square" lIns="90000" tIns="46800" rIns="90000" bIns="46800" anchor="ctr">
            <a:normAutofit/>
          </a:bodyPr>
          <a:lstStyle>
            <a:lvl1pPr marL="0" indent="0" algn="ctr">
              <a:lnSpc>
                <a:spcPct val="100000"/>
              </a:lnSpc>
              <a:buNone/>
              <a:defRPr sz="1800" b="1">
                <a:solidFill>
                  <a:srgbClr val="FFFFFF"/>
                </a:solidFill>
                <a:latin typeface="+mn-ea"/>
                <a:ea typeface="+mn-ea"/>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a:lvl1pPr>
            <a:lvl2pPr>
              <a:defRPr/>
            </a:lvl2pPr>
            <a:lvl3pPr>
              <a:defRPr/>
            </a:lvl3pPr>
            <a:lvl4pPr>
              <a:defRPr/>
            </a:lvl4pPr>
            <a:lvl5pPr>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93234" y="692877"/>
            <a:ext cx="3974165" cy="424732"/>
          </a:xfrm>
        </p:spPr>
        <p:txBody>
          <a:bodyPr wrap="none">
            <a:spAutoFit/>
          </a:bodyPr>
          <a:lstStyle>
            <a:lvl1pPr>
              <a:defRPr sz="2400" b="1">
                <a:solidFill>
                  <a:srgbClr val="C00000"/>
                </a:solidFill>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dirty="0"/>
          </a:p>
        </p:txBody>
      </p:sp>
      <p:sp>
        <p:nvSpPr>
          <p:cNvPr id="4" name="页脚占位符 3"/>
          <p:cNvSpPr>
            <a:spLocks noGrp="1"/>
          </p:cNvSpPr>
          <p:nvPr>
            <p:ph type="ftr" sz="quarter" idx="11"/>
          </p:nvPr>
        </p:nvSpPr>
        <p:spPr/>
        <p:txBody>
          <a:bodyPr/>
          <a:lstStyle>
            <a:lvl1pPr>
              <a:defRPr/>
            </a:lvl1pPr>
          </a:lstStyle>
          <a:p>
            <a:endParaRPr lang="zh-CN" altLang="en-US" dirty="0"/>
          </a:p>
        </p:txBody>
      </p:sp>
      <p:sp>
        <p:nvSpPr>
          <p:cNvPr id="5" name="灯片编号占位符 4"/>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7" name="图片 4" descr="VCG211310006599"/>
          <p:cNvPicPr>
            <a:picLocks noChangeAspect="1"/>
          </p:cNvPicPr>
          <p:nvPr userDrawn="1">
            <p:custDataLst>
              <p:tags r:id="rId2"/>
            </p:custDataLst>
          </p:nvPr>
        </p:nvPicPr>
        <p:blipFill>
          <a:blip r:embed="rId3"/>
          <a:stretch>
            <a:fillRect/>
          </a:stretch>
        </p:blipFill>
        <p:spPr>
          <a:xfrm>
            <a:off x="0" y="0"/>
            <a:ext cx="12192000" cy="6856095"/>
          </a:xfrm>
          <a:prstGeom prst="rect">
            <a:avLst/>
          </a:prstGeom>
        </p:spPr>
      </p:pic>
      <p:cxnSp>
        <p:nvCxnSpPr>
          <p:cNvPr id="8" name="直接连接符 5"/>
          <p:cNvCxnSpPr/>
          <p:nvPr userDrawn="1">
            <p:custDataLst>
              <p:tags r:id="rId4"/>
            </p:custDataLst>
          </p:nvPr>
        </p:nvCxnSpPr>
        <p:spPr>
          <a:xfrm rot="5400000" flipH="1" flipV="1">
            <a:off x="-379095" y="3653790"/>
            <a:ext cx="4876165" cy="0"/>
          </a:xfrm>
          <a:prstGeom prst="line">
            <a:avLst/>
          </a:prstGeom>
          <a:ln w="12700">
            <a:gradFill>
              <a:gsLst>
                <a:gs pos="0">
                  <a:schemeClr val="bg1">
                    <a:alpha val="0"/>
                  </a:schemeClr>
                </a:gs>
                <a:gs pos="100000">
                  <a:schemeClr val="accent1"/>
                </a:gs>
              </a:gsLst>
              <a:lin ang="42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椭圆 6"/>
          <p:cNvSpPr/>
          <p:nvPr userDrawn="1">
            <p:custDataLst>
              <p:tags r:id="rId5"/>
            </p:custDataLst>
          </p:nvPr>
        </p:nvSpPr>
        <p:spPr>
          <a:xfrm flipH="1" flipV="1">
            <a:off x="2015490" y="1136015"/>
            <a:ext cx="88265" cy="800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汉仪大宋简" panose="02010600000101010101" charset="-122"/>
            </a:endParaRPr>
          </a:p>
        </p:txBody>
      </p:sp>
      <p:cxnSp>
        <p:nvCxnSpPr>
          <p:cNvPr id="20" name="直接连接符 19"/>
          <p:cNvCxnSpPr/>
          <p:nvPr userDrawn="1">
            <p:custDataLst>
              <p:tags r:id="rId6"/>
            </p:custDataLst>
          </p:nvPr>
        </p:nvCxnSpPr>
        <p:spPr>
          <a:xfrm rot="5400000" flipH="1" flipV="1">
            <a:off x="-1128395" y="4187190"/>
            <a:ext cx="4876165" cy="0"/>
          </a:xfrm>
          <a:prstGeom prst="line">
            <a:avLst/>
          </a:prstGeom>
          <a:ln w="12700">
            <a:gradFill>
              <a:gsLst>
                <a:gs pos="0">
                  <a:schemeClr val="bg1">
                    <a:alpha val="0"/>
                  </a:schemeClr>
                </a:gs>
                <a:gs pos="100000">
                  <a:schemeClr val="accent1"/>
                </a:gs>
              </a:gsLst>
              <a:lin ang="42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椭圆 20"/>
          <p:cNvSpPr/>
          <p:nvPr userDrawn="1">
            <p:custDataLst>
              <p:tags r:id="rId7"/>
            </p:custDataLst>
          </p:nvPr>
        </p:nvSpPr>
        <p:spPr>
          <a:xfrm flipH="1" flipV="1">
            <a:off x="1266190" y="1669415"/>
            <a:ext cx="88265" cy="800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汉仪大宋简" panose="02010600000101010101" charset="-122"/>
            </a:endParaRPr>
          </a:p>
        </p:txBody>
      </p:sp>
      <p:sp>
        <p:nvSpPr>
          <p:cNvPr id="2" name="标题 1"/>
          <p:cNvSpPr>
            <a:spLocks noGrp="1"/>
          </p:cNvSpPr>
          <p:nvPr>
            <p:ph type="ctrTitle"/>
            <p:custDataLst>
              <p:tags r:id="rId8"/>
            </p:custDataLst>
          </p:nvPr>
        </p:nvSpPr>
        <p:spPr>
          <a:xfrm>
            <a:off x="838200" y="2892425"/>
            <a:ext cx="10515600" cy="1145540"/>
          </a:xfrm>
        </p:spPr>
        <p:txBody>
          <a:bodyPr wrap="square" anchor="t" anchorCtr="0">
            <a:normAutofit/>
          </a:bodyPr>
          <a:lstStyle>
            <a:lvl1pPr algn="ctr">
              <a:lnSpc>
                <a:spcPct val="100000"/>
              </a:lnSpc>
              <a:defRPr sz="6000">
                <a:gradFill>
                  <a:gsLst>
                    <a:gs pos="0">
                      <a:srgbClr val="FFFFFF"/>
                    </a:gs>
                    <a:gs pos="100000">
                      <a:schemeClr val="accent1"/>
                    </a:gs>
                  </a:gsLst>
                  <a:lin ang="5400000" scaled="0"/>
                </a:gradFill>
              </a:defRPr>
            </a:lvl1pPr>
          </a:lstStyle>
          <a:p>
            <a:r>
              <a:rPr lang="zh-CN" altLang="en-US" dirty="0"/>
              <a:t>单击此处编辑母版标题样式</a:t>
            </a:r>
            <a:endParaRPr lang="zh-CN" altLang="en-US" dirty="0"/>
          </a:p>
        </p:txBody>
      </p:sp>
      <p:sp>
        <p:nvSpPr>
          <p:cNvPr id="3" name="日期"/>
          <p:cNvSpPr>
            <a:spLocks noGrp="1"/>
          </p:cNvSpPr>
          <p:nvPr>
            <p:ph type="subTitle" idx="1" hasCustomPrompt="1"/>
            <p:custDataLst>
              <p:tags r:id="rId9"/>
            </p:custDataLst>
          </p:nvPr>
        </p:nvSpPr>
        <p:spPr>
          <a:xfrm>
            <a:off x="838200" y="1788795"/>
            <a:ext cx="10515600" cy="871220"/>
          </a:xfrm>
        </p:spPr>
        <p:txBody>
          <a:bodyPr wrap="square" anchor="b" anchorCtr="0">
            <a:normAutofit/>
          </a:bodyPr>
          <a:lstStyle>
            <a:lvl1pPr marL="0" indent="0" algn="ctr">
              <a:lnSpc>
                <a:spcPct val="100000"/>
              </a:lnSpc>
              <a:buNone/>
              <a:defRPr sz="4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日期时间</a:t>
            </a:r>
            <a:endParaRPr lang="zh-CN" altLang="en-US" dirty="0"/>
          </a:p>
        </p:txBody>
      </p:sp>
      <p:sp>
        <p:nvSpPr>
          <p:cNvPr id="4" name="署名占位符 10"/>
          <p:cNvSpPr>
            <a:spLocks noGrp="1"/>
          </p:cNvSpPr>
          <p:nvPr>
            <p:ph type="body" sz="quarter" idx="17" hasCustomPrompt="1"/>
            <p:custDataLst>
              <p:tags r:id="rId10"/>
            </p:custDataLst>
          </p:nvPr>
        </p:nvSpPr>
        <p:spPr>
          <a:xfrm>
            <a:off x="4656000" y="4271010"/>
            <a:ext cx="2880000" cy="540000"/>
          </a:xfrm>
          <a:prstGeom prst="roundRect">
            <a:avLst>
              <a:gd name="adj" fmla="val 50000"/>
            </a:avLst>
          </a:prstGeom>
          <a:solidFill>
            <a:schemeClr val="accent1"/>
          </a:solidFill>
        </p:spPr>
        <p:txBody>
          <a:bodyPr wrap="square" anchor="ctr" anchorCtr="0">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5" name="图片 4" descr="VCG211310006599"/>
          <p:cNvPicPr>
            <a:picLocks noChangeAspect="1"/>
          </p:cNvPicPr>
          <p:nvPr>
            <p:custDataLst>
              <p:tags r:id="rId2"/>
            </p:custDataLst>
          </p:nvPr>
        </p:nvPicPr>
        <p:blipFill>
          <a:blip r:embed="rId3"/>
          <a:stretch>
            <a:fillRect/>
          </a:stretch>
        </p:blipFill>
        <p:spPr>
          <a:xfrm>
            <a:off x="0" y="0"/>
            <a:ext cx="12192000" cy="6856095"/>
          </a:xfrm>
          <a:prstGeom prst="rect">
            <a:avLst/>
          </a:prstGeom>
        </p:spPr>
      </p:pic>
      <p:sp>
        <p:nvSpPr>
          <p:cNvPr id="6" name="标题 1"/>
          <p:cNvSpPr>
            <a:spLocks noGrp="1"/>
          </p:cNvSpPr>
          <p:nvPr userDrawn="1">
            <p:ph type="title" hasCustomPrompt="1"/>
            <p:custDataLst>
              <p:tags r:id="rId4"/>
            </p:custDataLst>
          </p:nvPr>
        </p:nvSpPr>
        <p:spPr>
          <a:xfrm>
            <a:off x="5132387" y="811262"/>
            <a:ext cx="1977755" cy="1081088"/>
          </a:xfrm>
        </p:spPr>
        <p:txBody>
          <a:bodyPr wrap="square" anchor="b">
            <a:normAutofit/>
          </a:bodyPr>
          <a:lstStyle>
            <a:lvl1pPr algn="ctr">
              <a:defRPr kumimoji="0" lang="zh-CN" altLang="en-US" sz="6000" b="1" i="0" u="none" strike="noStrike" kern="1200" cap="none" spc="0" normalizeH="0" baseline="0" noProof="1" dirty="0">
                <a:gradFill>
                  <a:gsLst>
                    <a:gs pos="0">
                      <a:srgbClr val="FFFFFF"/>
                    </a:gs>
                    <a:gs pos="100000">
                      <a:schemeClr val="accent1"/>
                    </a:gs>
                  </a:gsLst>
                  <a:lin ang="5400000" scaled="0"/>
                </a:gradFill>
                <a:latin typeface="+mj-lt"/>
                <a:ea typeface="+mj-ea"/>
                <a:cs typeface="+mn-ea"/>
                <a:sym typeface="+mn-lt"/>
              </a:defRPr>
            </a:lvl1pPr>
          </a:lstStyle>
          <a:p>
            <a:r>
              <a:rPr lang="zh-CN" altLang="en-US" dirty="0"/>
              <a:t>标题</a:t>
            </a:r>
            <a:endParaRPr lang="zh-CN" altLang="en-US" dirty="0"/>
          </a:p>
        </p:txBody>
      </p:sp>
      <p:sp>
        <p:nvSpPr>
          <p:cNvPr id="9" name="灯片编号占位符 5"/>
          <p:cNvSpPr>
            <a:spLocks noGrp="1"/>
          </p:cNvSpPr>
          <p:nvPr userDrawn="1">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userDrawn="1">
            <p:ph type="ftr" sz="quarter" idx="11"/>
            <p:custDataLst>
              <p:tags r:id="rId6"/>
            </p:custDataLst>
          </p:nvPr>
        </p:nvSpPr>
        <p:spPr/>
        <p:txBody>
          <a:bodyPr/>
          <a:lstStyle/>
          <a:p>
            <a:endParaRPr lang="zh-CN" altLang="en-US"/>
          </a:p>
        </p:txBody>
      </p:sp>
      <p:sp>
        <p:nvSpPr>
          <p:cNvPr id="7" name="日期占位符 3"/>
          <p:cNvSpPr>
            <a:spLocks noGrp="1"/>
          </p:cNvSpPr>
          <p:nvPr userDrawn="1">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2.xml"/><Relationship Id="rId8" Type="http://schemas.openxmlformats.org/officeDocument/2006/relationships/image" Target="../media/image1.png"/><Relationship Id="rId7" Type="http://schemas.openxmlformats.org/officeDocument/2006/relationships/tags" Target="../tags/tag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0" Type="http://schemas.openxmlformats.org/officeDocument/2006/relationships/theme" Target="../theme/theme2.xml"/><Relationship Id="rId2" Type="http://schemas.openxmlformats.org/officeDocument/2006/relationships/slideLayout" Target="../slideLayouts/slideLayout8.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image" Target="../media/image3.jpeg"/><Relationship Id="rId12" Type="http://schemas.openxmlformats.org/officeDocument/2006/relationships/tags" Target="../tags/tag65.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fld id="{565CE74E-AB26-4998-AD42-012C4C1AD076}" type="slidenum">
              <a:rPr lang="zh-CN" altLang="en-US" smtClean="0"/>
            </a:fld>
            <a:endParaRPr lang="zh-CN" altLang="en-US" dirty="0"/>
          </a:p>
        </p:txBody>
      </p:sp>
      <p:pic>
        <p:nvPicPr>
          <p:cNvPr id="7" name="图片 6"/>
          <p:cNvPicPr>
            <a:picLocks noChangeAspect="1"/>
          </p:cNvPicPr>
          <p:nvPr userDrawn="1">
            <p:custDataLst>
              <p:tags r:id="rId7"/>
            </p:custDataLst>
          </p:nvPr>
        </p:nvPicPr>
        <p:blipFill>
          <a:blip r:embed="rId8"/>
          <a:stretch>
            <a:fillRect/>
          </a:stretch>
        </p:blipFill>
        <p:spPr>
          <a:xfrm>
            <a:off x="-635" y="-1270"/>
            <a:ext cx="12191365" cy="6859905"/>
          </a:xfrm>
          <a:prstGeom prst="rect">
            <a:avLst/>
          </a:prstGeom>
        </p:spPr>
      </p:pic>
      <p:sp>
        <p:nvSpPr>
          <p:cNvPr id="8" name="矩形 7"/>
          <p:cNvSpPr/>
          <p:nvPr userDrawn="1">
            <p:custDataLst>
              <p:tags r:id="rId9"/>
            </p:custDataLst>
          </p:nvPr>
        </p:nvSpPr>
        <p:spPr>
          <a:xfrm>
            <a:off x="253219" y="1041009"/>
            <a:ext cx="11692201" cy="5608320"/>
          </a:xfrm>
          <a:prstGeom prst="rect">
            <a:avLst/>
          </a:prstGeom>
          <a:solidFill>
            <a:schemeClr val="bg1">
              <a:alpha val="87000"/>
            </a:schemeClr>
          </a:solid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Normal" panose="020B0400000000000000" pitchFamily="34" charset="-122"/>
          <a:ea typeface="思源黑体 CN Normal" panose="020B0400000000000000" pitchFamily="34"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0" name="图片 9" descr="0VCG211310006599"/>
          <p:cNvPicPr>
            <a:picLocks noChangeAspect="1"/>
          </p:cNvPicPr>
          <p:nvPr userDrawn="1">
            <p:custDataLst>
              <p:tags r:id="rId12"/>
            </p:custDataLst>
          </p:nvPr>
        </p:nvPicPr>
        <p:blipFill>
          <a:blip r:embed="rId13">
            <a:alphaModFix amt="15000"/>
          </a:blip>
          <a:stretch>
            <a:fillRect/>
          </a:stretch>
        </p:blipFill>
        <p:spPr>
          <a:xfrm>
            <a:off x="0" y="0"/>
            <a:ext cx="12192000" cy="6856095"/>
          </a:xfrm>
          <a:prstGeom prst="rect">
            <a:avLst/>
          </a:prstGeom>
        </p:spPr>
      </p:pic>
      <p:sp>
        <p:nvSpPr>
          <p:cNvPr id="6" name="灯片编号占位符 5"/>
          <p:cNvSpPr>
            <a:spLocks noGrp="1"/>
          </p:cNvSpPr>
          <p:nvPr>
            <p:ph type="sldNum" sz="quarter" idx="4"/>
            <p:custDataLst>
              <p:tags r:id="rId14"/>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6"/>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8"/>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7"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dk1" tx1="lt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prstClr val="black"/>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microsoft.com/office/2007/relationships/hdphoto" Target="../media/image10.wdp"/><Relationship Id="rId6" Type="http://schemas.openxmlformats.org/officeDocument/2006/relationships/image" Target="../media/image9.png"/><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9" Type="http://schemas.openxmlformats.org/officeDocument/2006/relationships/notesSlide" Target="../notesSlides/notesSlide1.xml"/><Relationship Id="rId18" Type="http://schemas.openxmlformats.org/officeDocument/2006/relationships/slideLayout" Target="../slideLayouts/slideLayout5.xml"/><Relationship Id="rId17" Type="http://schemas.openxmlformats.org/officeDocument/2006/relationships/tags" Target="../tags/tag72.xml"/><Relationship Id="rId16" Type="http://schemas.openxmlformats.org/officeDocument/2006/relationships/image" Target="../media/image17.png"/><Relationship Id="rId15" Type="http://schemas.microsoft.com/office/2007/relationships/media" Target="../media/media1.mp3"/><Relationship Id="rId14" Type="http://schemas.openxmlformats.org/officeDocument/2006/relationships/audio" Target="../media/media1.mp3"/><Relationship Id="rId13" Type="http://schemas.microsoft.com/office/2007/relationships/hdphoto" Target="../media/image16.wdp"/><Relationship Id="rId12" Type="http://schemas.openxmlformats.org/officeDocument/2006/relationships/image" Target="../media/image15.png"/><Relationship Id="rId11" Type="http://schemas.openxmlformats.org/officeDocument/2006/relationships/image" Target="../media/image14.png"/><Relationship Id="rId10" Type="http://schemas.microsoft.com/office/2007/relationships/hdphoto" Target="../media/image13.wdp"/><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pn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5.xml"/><Relationship Id="rId12" Type="http://schemas.openxmlformats.org/officeDocument/2006/relationships/slideLayout" Target="../slideLayouts/slideLayout5.xml"/><Relationship Id="rId11" Type="http://schemas.openxmlformats.org/officeDocument/2006/relationships/tags" Target="../tags/tag92.xml"/><Relationship Id="rId10" Type="http://schemas.microsoft.com/office/2007/relationships/hdphoto" Target="../media/image27.wdp"/><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2.png"/><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3.png"/><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6.xml"/><Relationship Id="rId12" Type="http://schemas.openxmlformats.org/officeDocument/2006/relationships/slideLayout" Target="../slideLayouts/slideLayout5.xml"/><Relationship Id="rId11" Type="http://schemas.openxmlformats.org/officeDocument/2006/relationships/tags" Target="../tags/tag93.xml"/><Relationship Id="rId10" Type="http://schemas.microsoft.com/office/2007/relationships/hdphoto" Target="../media/image27.wdp"/><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image" Target="../media/image14.png"/><Relationship Id="rId5" Type="http://schemas.microsoft.com/office/2007/relationships/hdphoto" Target="../media/image20.wdp"/><Relationship Id="rId4" Type="http://schemas.openxmlformats.org/officeDocument/2006/relationships/image" Target="../media/image19.png"/><Relationship Id="rId3" Type="http://schemas.openxmlformats.org/officeDocument/2006/relationships/image" Target="../media/image18.png"/><Relationship Id="rId26" Type="http://schemas.openxmlformats.org/officeDocument/2006/relationships/notesSlide" Target="../notesSlides/notesSlide2.xml"/><Relationship Id="rId25" Type="http://schemas.openxmlformats.org/officeDocument/2006/relationships/slideLayout" Target="../slideLayouts/slideLayout5.xml"/><Relationship Id="rId24" Type="http://schemas.openxmlformats.org/officeDocument/2006/relationships/tags" Target="../tags/tag89.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image" Target="../media/image11.png"/><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7.png"/><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8.png"/><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image" Target="../media/image49.png"/><Relationship Id="rId6" Type="http://schemas.openxmlformats.org/officeDocument/2006/relationships/tags" Target="../tags/tag98.xml"/><Relationship Id="rId5" Type="http://schemas.openxmlformats.org/officeDocument/2006/relationships/image" Target="../media/image28.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slideLayout" Target="../slideLayouts/slideLayout4.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2.png"/><Relationship Id="rId2" Type="http://schemas.openxmlformats.org/officeDocument/2006/relationships/image" Target="../media/image28.png"/><Relationship Id="rId1" Type="http://schemas.openxmlformats.org/officeDocument/2006/relationships/image" Target="../media/image5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4.png"/><Relationship Id="rId2" Type="http://schemas.openxmlformats.org/officeDocument/2006/relationships/image" Target="../media/image28.png"/><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5.png"/><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7.xml"/><Relationship Id="rId12" Type="http://schemas.openxmlformats.org/officeDocument/2006/relationships/slideLayout" Target="../slideLayouts/slideLayout5.xml"/><Relationship Id="rId11" Type="http://schemas.openxmlformats.org/officeDocument/2006/relationships/tags" Target="../tags/tag103.xml"/><Relationship Id="rId10" Type="http://schemas.microsoft.com/office/2007/relationships/hdphoto" Target="../media/image27.wdp"/><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6.png"/><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8.xml"/><Relationship Id="rId12" Type="http://schemas.openxmlformats.org/officeDocument/2006/relationships/slideLayout" Target="../slideLayouts/slideLayout5.xml"/><Relationship Id="rId11" Type="http://schemas.openxmlformats.org/officeDocument/2006/relationships/tags" Target="../tags/tag104.xml"/><Relationship Id="rId10" Type="http://schemas.microsoft.com/office/2007/relationships/hdphoto" Target="../media/image27.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3.xml"/><Relationship Id="rId12" Type="http://schemas.openxmlformats.org/officeDocument/2006/relationships/slideLayout" Target="../slideLayouts/slideLayout5.xml"/><Relationship Id="rId11" Type="http://schemas.openxmlformats.org/officeDocument/2006/relationships/tags" Target="../tags/tag90.xml"/><Relationship Id="rId10" Type="http://schemas.microsoft.com/office/2007/relationships/hdphoto" Target="../media/image27.wdp"/><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7.png"/><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8.png"/><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8.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3.png"/><Relationship Id="rId2" Type="http://schemas.openxmlformats.org/officeDocument/2006/relationships/image" Target="../media/image28.png"/><Relationship Id="rId1" Type="http://schemas.openxmlformats.org/officeDocument/2006/relationships/image" Target="../media/image62.png"/></Relationships>
</file>

<file path=ppt/slides/_rels/slide34.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9.xml"/><Relationship Id="rId12" Type="http://schemas.openxmlformats.org/officeDocument/2006/relationships/slideLayout" Target="../slideLayouts/slideLayout5.xml"/><Relationship Id="rId11" Type="http://schemas.openxmlformats.org/officeDocument/2006/relationships/tags" Target="../tags/tag105.xml"/><Relationship Id="rId10" Type="http://schemas.microsoft.com/office/2007/relationships/hdphoto" Target="../media/image27.wdp"/><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4.png"/><Relationship Id="rId1" Type="http://schemas.openxmlformats.org/officeDocument/2006/relationships/image" Target="../media/image28.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6.png"/><Relationship Id="rId2" Type="http://schemas.openxmlformats.org/officeDocument/2006/relationships/image" Target="../media/image65.png"/><Relationship Id="rId1"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6.png"/><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7.png"/><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8.png"/><Relationship Id="rId2" Type="http://schemas.openxmlformats.org/officeDocument/2006/relationships/image" Target="../media/image28.png"/><Relationship Id="rId1" Type="http://schemas.openxmlformats.org/officeDocument/2006/relationships/tags" Target="../tags/tag10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9.png"/><Relationship Id="rId1" Type="http://schemas.openxmlformats.org/officeDocument/2006/relationships/image" Target="../media/image28.png"/></Relationships>
</file>

<file path=ppt/slides/_rels/slide40.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10.xml"/><Relationship Id="rId12" Type="http://schemas.openxmlformats.org/officeDocument/2006/relationships/slideLayout" Target="../slideLayouts/slideLayout5.xml"/><Relationship Id="rId11" Type="http://schemas.openxmlformats.org/officeDocument/2006/relationships/tags" Target="../tags/tag107.xml"/><Relationship Id="rId10" Type="http://schemas.microsoft.com/office/2007/relationships/hdphoto" Target="../media/image27.wdp"/><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9.png"/><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4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microsoft.com/office/2007/relationships/hdphoto" Target="../media/image10.wdp"/><Relationship Id="rId6" Type="http://schemas.openxmlformats.org/officeDocument/2006/relationships/image" Target="../media/image9.png"/><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9" Type="http://schemas.openxmlformats.org/officeDocument/2006/relationships/notesSlide" Target="../notesSlides/notesSlide11.xml"/><Relationship Id="rId18" Type="http://schemas.openxmlformats.org/officeDocument/2006/relationships/slideLayout" Target="../slideLayouts/slideLayout5.xml"/><Relationship Id="rId17" Type="http://schemas.openxmlformats.org/officeDocument/2006/relationships/tags" Target="../tags/tag108.xml"/><Relationship Id="rId16" Type="http://schemas.openxmlformats.org/officeDocument/2006/relationships/image" Target="../media/image17.png"/><Relationship Id="rId15" Type="http://schemas.microsoft.com/office/2007/relationships/media" Target="../media/media1.mp3"/><Relationship Id="rId14" Type="http://schemas.openxmlformats.org/officeDocument/2006/relationships/audio" Target="../media/media1.mp3"/><Relationship Id="rId13" Type="http://schemas.microsoft.com/office/2007/relationships/hdphoto" Target="../media/image16.wdp"/><Relationship Id="rId12" Type="http://schemas.openxmlformats.org/officeDocument/2006/relationships/image" Target="../media/image15.png"/><Relationship Id="rId11" Type="http://schemas.openxmlformats.org/officeDocument/2006/relationships/image" Target="../media/image14.png"/><Relationship Id="rId10" Type="http://schemas.microsoft.com/office/2007/relationships/hdphoto" Target="../media/image13.wdp"/><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png"/><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1.png"/><Relationship Id="rId1" Type="http://schemas.openxmlformats.org/officeDocument/2006/relationships/image" Target="../media/image28.png"/></Relationships>
</file>

<file path=ppt/slides/_rels/slide7.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14.png"/><Relationship Id="rId6" Type="http://schemas.openxmlformats.org/officeDocument/2006/relationships/image" Target="../media/image11.png"/><Relationship Id="rId5" Type="http://schemas.openxmlformats.org/officeDocument/2006/relationships/image" Target="../media/image5.png"/><Relationship Id="rId4" Type="http://schemas.microsoft.com/office/2007/relationships/hdphoto" Target="../media/image24.wdp"/><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4.xml"/><Relationship Id="rId12" Type="http://schemas.openxmlformats.org/officeDocument/2006/relationships/slideLayout" Target="../slideLayouts/slideLayout5.xml"/><Relationship Id="rId11" Type="http://schemas.openxmlformats.org/officeDocument/2006/relationships/tags" Target="../tags/tag91.xml"/><Relationship Id="rId10" Type="http://schemas.microsoft.com/office/2007/relationships/hdphoto" Target="../media/image27.wdp"/><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524000" y="1644402"/>
            <a:ext cx="9299575" cy="1322070"/>
          </a:xfrm>
          <a:prstGeom prst="rect">
            <a:avLst/>
          </a:prstGeom>
          <a:noFill/>
        </p:spPr>
        <p:txBody>
          <a:bodyPr wrap="square" rtlCol="0">
            <a:spAutoFit/>
          </a:bodyPr>
          <a:lstStyle/>
          <a:p>
            <a:pPr algn="ctr"/>
            <a:r>
              <a:rPr lang="zh-CN" altLang="en-US" sz="8000" dirty="0">
                <a:solidFill>
                  <a:srgbClr val="DA251D"/>
                </a:solidFill>
                <a:latin typeface="微软雅黑" panose="020B0503020204020204" charset="-122"/>
                <a:ea typeface="微软雅黑" panose="020B0503020204020204" charset="-122"/>
                <a:cs typeface="+mn-ea"/>
                <a:sym typeface="+mn-lt"/>
              </a:rPr>
              <a:t>施工现场安全培训</a:t>
            </a:r>
            <a:endParaRPr lang="zh-CN" altLang="en-US" sz="8000" dirty="0">
              <a:solidFill>
                <a:srgbClr val="DA251D"/>
              </a:solidFill>
              <a:latin typeface="微软雅黑" panose="020B0503020204020204" charset="-122"/>
              <a:ea typeface="微软雅黑" panose="020B0503020204020204" charset="-122"/>
              <a:cs typeface="+mn-ea"/>
              <a:sym typeface="+mn-lt"/>
            </a:endParaRPr>
          </a:p>
        </p:txBody>
      </p:sp>
      <p:cxnSp>
        <p:nvCxnSpPr>
          <p:cNvPr id="3" name="直接连接符 2"/>
          <p:cNvCxnSpPr/>
          <p:nvPr/>
        </p:nvCxnSpPr>
        <p:spPr>
          <a:xfrm>
            <a:off x="2073827" y="3766261"/>
            <a:ext cx="8139289" cy="0"/>
          </a:xfrm>
          <a:prstGeom prst="line">
            <a:avLst/>
          </a:prstGeom>
          <a:ln>
            <a:solidFill>
              <a:srgbClr val="DA251D"/>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2"/>
          <a:stretch>
            <a:fillRect/>
          </a:stretch>
        </p:blipFill>
        <p:spPr>
          <a:xfrm>
            <a:off x="-13400" y="0"/>
            <a:ext cx="2654999" cy="2411420"/>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36916" y="889000"/>
            <a:ext cx="1219200" cy="1030724"/>
          </a:xfrm>
          <a:prstGeom prst="rect">
            <a:avLst/>
          </a:prstGeom>
        </p:spPr>
      </p:pic>
      <p:pic>
        <p:nvPicPr>
          <p:cNvPr id="38" name="图片 37"/>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r="21432"/>
          <a:stretch>
            <a:fillRect/>
          </a:stretch>
        </p:blipFill>
        <p:spPr>
          <a:xfrm>
            <a:off x="9038336" y="4261111"/>
            <a:ext cx="3167064" cy="2317489"/>
          </a:xfrm>
          <a:prstGeom prst="rect">
            <a:avLst/>
          </a:prstGeom>
        </p:spPr>
      </p:pic>
      <p:pic>
        <p:nvPicPr>
          <p:cNvPr id="39" name="图片 38"/>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flipH="1">
            <a:off x="-13400" y="3171673"/>
            <a:ext cx="2087053" cy="3520393"/>
          </a:xfrm>
          <a:prstGeom prst="rect">
            <a:avLst/>
          </a:prstGeom>
        </p:spPr>
      </p:pic>
      <p:pic>
        <p:nvPicPr>
          <p:cNvPr id="40" name="图片 39"/>
          <p:cNvPicPr>
            <a:picLocks noChangeAspect="1"/>
          </p:cNvPicPr>
          <p:nvPr/>
        </p:nvPicPr>
        <p:blipFill rotWithShape="1">
          <a:blip r:embed="rId8">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1" name="图片 40"/>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1104167" y="4941513"/>
            <a:ext cx="2702659" cy="1840287"/>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9" name="图片 28"/>
          <p:cNvPicPr>
            <a:picLocks noChangeAspect="1"/>
          </p:cNvPicPr>
          <p:nvPr/>
        </p:nvPicPr>
        <p:blipFill>
          <a:blip r:embed="rId12" cstate="print">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01016" y="5233228"/>
            <a:ext cx="1744584" cy="1142172"/>
          </a:xfrm>
          <a:prstGeom prst="rect">
            <a:avLst/>
          </a:prstGeom>
        </p:spPr>
      </p:pic>
      <p:pic>
        <p:nvPicPr>
          <p:cNvPr id="2" name="2dgeeegrg">
            <a:hlinkClick r:id="" action="ppaction://media"/>
          </p:cNvPr>
          <p:cNvPicPr>
            <a:picLocks noChangeAspect="1"/>
          </p:cNvPicPr>
          <p:nvPr>
            <a:audioFile r:link="rId14"/>
            <p:extLst>
              <p:ext uri="{DAA4B4D4-6D71-4841-9C94-3DE7FCFB9230}">
                <p14:media xmlns:p14="http://schemas.microsoft.com/office/powerpoint/2010/main" r:embed="rId15">
                  <p14:fade in="1000.000000"/>
                </p14:media>
              </p:ext>
            </p:extLst>
          </p:nvPr>
        </p:nvPicPr>
        <p:blipFill>
          <a:blip r:embed="rId16"/>
          <a:stretch>
            <a:fillRect/>
          </a:stretch>
        </p:blipFill>
        <p:spPr>
          <a:xfrm>
            <a:off x="501299" y="7057971"/>
            <a:ext cx="812800" cy="812800"/>
          </a:xfrm>
          <a:prstGeom prst="rect">
            <a:avLst/>
          </a:prstGeom>
        </p:spPr>
      </p:pic>
      <p:sp>
        <p:nvSpPr>
          <p:cNvPr id="99" name="矩形 98"/>
          <p:cNvSpPr/>
          <p:nvPr>
            <p:custDataLst>
              <p:tags r:id="rId17"/>
            </p:custDataLst>
          </p:nvPr>
        </p:nvSpPr>
        <p:spPr>
          <a:xfrm>
            <a:off x="2756612" y="2961846"/>
            <a:ext cx="6835170" cy="533400"/>
          </a:xfrm>
          <a:prstGeom prst="rect">
            <a:avLst/>
          </a:prstGeom>
        </p:spPr>
        <p:txBody>
          <a:bodyPr wrap="square">
            <a:spAutoFit/>
          </a:bodyPr>
          <a:lstStyle/>
          <a:p>
            <a:pPr algn="ct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新进场施工人员必须熟知施工现场规章制度和遵章守纪教育，施工人员需熟知四不伤害</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不伤害自己</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不伤害他人</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不被他人伤害，保护自己不被他人</a:t>
            </a:r>
            <a:r>
              <a:rPr lang="zh-CN" altLang="en-US" sz="1200" dirty="0">
                <a:solidFill>
                  <a:schemeClr val="tx1">
                    <a:lumMod val="75000"/>
                    <a:lumOff val="25000"/>
                  </a:schemeClr>
                </a:solidFill>
                <a:latin typeface="微软雅黑" panose="020B0503020204020204" charset="-122"/>
                <a:ea typeface="微软雅黑" panose="020B0503020204020204" charset="-122"/>
              </a:rPr>
              <a:t>伤害</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0-#ppt_w/2"/>
                                          </p:val>
                                        </p:tav>
                                        <p:tav tm="100000">
                                          <p:val>
                                            <p:strVal val="#ppt_x"/>
                                          </p:val>
                                        </p:tav>
                                      </p:tavLst>
                                    </p:anim>
                                    <p:anim calcmode="lin" valueType="num">
                                      <p:cBhvr additive="base">
                                        <p:cTn id="30" dur="5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0-#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1+#ppt_w/2"/>
                                          </p:val>
                                        </p:tav>
                                        <p:tav tm="100000">
                                          <p:val>
                                            <p:strVal val="#ppt_x"/>
                                          </p:val>
                                        </p:tav>
                                      </p:tavLst>
                                    </p:anim>
                                    <p:anim calcmode="lin" valueType="num">
                                      <p:cBhvr additive="base">
                                        <p:cTn id="42"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2" nodeType="clickEffect">
                                  <p:stCondLst>
                                    <p:cond delay="0"/>
                                  </p:stCondLst>
                                  <p:iterate type="lt">
                                    <p:tmPct val="10000"/>
                                  </p:iterate>
                                  <p:childTnLst>
                                    <p:set>
                                      <p:cBhvr>
                                        <p:cTn id="46" dur="1" fill="hold">
                                          <p:stCondLst>
                                            <p:cond delay="0"/>
                                          </p:stCondLst>
                                        </p:cTn>
                                        <p:tgtEl>
                                          <p:spTgt spid="7"/>
                                        </p:tgtEl>
                                        <p:attrNameLst>
                                          <p:attrName>style.visibility</p:attrName>
                                        </p:attrNameLst>
                                      </p:cBhvr>
                                      <p:to>
                                        <p:strVal val="visible"/>
                                      </p:to>
                                    </p:set>
                                    <p:anim by="(-#ppt_w*2)" calcmode="lin" valueType="num">
                                      <p:cBhvr rctx="PPT">
                                        <p:cTn id="47" dur="500" autoRev="1" fill="hold">
                                          <p:stCondLst>
                                            <p:cond delay="0"/>
                                          </p:stCondLst>
                                        </p:cTn>
                                        <p:tgtEl>
                                          <p:spTgt spid="7"/>
                                        </p:tgtEl>
                                        <p:attrNameLst>
                                          <p:attrName>ppt_w</p:attrName>
                                        </p:attrNameLst>
                                      </p:cBhvr>
                                    </p:anim>
                                    <p:anim by="(#ppt_w*0.50)" calcmode="lin" valueType="num">
                                      <p:cBhvr>
                                        <p:cTn id="48" dur="500" decel="50000" autoRev="1" fill="hold">
                                          <p:stCondLst>
                                            <p:cond delay="0"/>
                                          </p:stCondLst>
                                        </p:cTn>
                                        <p:tgtEl>
                                          <p:spTgt spid="7"/>
                                        </p:tgtEl>
                                        <p:attrNameLst>
                                          <p:attrName>ppt_x</p:attrName>
                                        </p:attrNameLst>
                                      </p:cBhvr>
                                    </p:anim>
                                    <p:anim from="(-#ppt_h/2)" to="(#ppt_y)" calcmode="lin" valueType="num">
                                      <p:cBhvr>
                                        <p:cTn id="49" dur="1000" fill="hold">
                                          <p:stCondLst>
                                            <p:cond delay="0"/>
                                          </p:stCondLst>
                                        </p:cTn>
                                        <p:tgtEl>
                                          <p:spTgt spid="7"/>
                                        </p:tgtEl>
                                        <p:attrNameLst>
                                          <p:attrName>ppt_y</p:attrName>
                                        </p:attrNameLst>
                                      </p:cBhvr>
                                    </p:anim>
                                    <p:animRot by="21600000">
                                      <p:cBhvr>
                                        <p:cTn id="50" dur="1000" fill="hold">
                                          <p:stCondLst>
                                            <p:cond delay="0"/>
                                          </p:stCondLst>
                                        </p:cTn>
                                        <p:tgtEl>
                                          <p:spTgt spid="7"/>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inVertical)">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1000"/>
                                        <p:tgtEl>
                                          <p:spTgt spid="99"/>
                                        </p:tgtEl>
                                      </p:cBhvr>
                                    </p:animEffect>
                                    <p:anim calcmode="lin" valueType="num">
                                      <p:cBhvr>
                                        <p:cTn id="61" dur="1000" fill="hold"/>
                                        <p:tgtEl>
                                          <p:spTgt spid="99"/>
                                        </p:tgtEl>
                                        <p:attrNameLst>
                                          <p:attrName>ppt_x</p:attrName>
                                        </p:attrNameLst>
                                      </p:cBhvr>
                                      <p:tavLst>
                                        <p:tav tm="0">
                                          <p:val>
                                            <p:strVal val="#ppt_x"/>
                                          </p:val>
                                        </p:tav>
                                        <p:tav tm="100000">
                                          <p:val>
                                            <p:strVal val="#ppt_x"/>
                                          </p:val>
                                        </p:tav>
                                      </p:tavLst>
                                    </p:anim>
                                    <p:anim calcmode="lin" valueType="num">
                                      <p:cBhvr>
                                        <p:cTn id="62"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2"/>
                </p:tgtEl>
              </p:cMediaNode>
            </p:audio>
          </p:childTnLst>
        </p:cTn>
      </p:par>
    </p:tnLst>
    <p:bldLst>
      <p:bldP spid="7" grpId="1"/>
      <p:bldP spid="7" grpId="2"/>
      <p:bldP spid="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75285"/>
            <a:ext cx="4099675" cy="521970"/>
            <a:chOff x="355600" y="122021"/>
            <a:chExt cx="4099675" cy="521970"/>
          </a:xfrm>
        </p:grpSpPr>
        <p:sp>
          <p:nvSpPr>
            <p:cNvPr id="4" name="矩形 3"/>
            <p:cNvSpPr/>
            <p:nvPr/>
          </p:nvSpPr>
          <p:spPr>
            <a:xfrm>
              <a:off x="716395" y="122021"/>
              <a:ext cx="37388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rPr>
                <a:t>危险化学品的预防措施</a:t>
              </a:r>
              <a:endParaRPr lang="zh-CN" altLang="en-US" sz="2800" dirty="0">
                <a:latin typeface="微软雅黑" panose="020B0503020204020204" charset="-122"/>
                <a:ea typeface="微软雅黑" panose="020B050302020402020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39" name="组合 38"/>
          <p:cNvGrpSpPr/>
          <p:nvPr/>
        </p:nvGrpSpPr>
        <p:grpSpPr>
          <a:xfrm>
            <a:off x="716395" y="2027819"/>
            <a:ext cx="2640651" cy="3612078"/>
            <a:chOff x="568007" y="2243719"/>
            <a:chExt cx="2640651" cy="3612078"/>
          </a:xfrm>
        </p:grpSpPr>
        <p:sp>
          <p:nvSpPr>
            <p:cNvPr id="23" name="矩形: 圆角 22"/>
            <p:cNvSpPr/>
            <p:nvPr/>
          </p:nvSpPr>
          <p:spPr>
            <a:xfrm>
              <a:off x="716395" y="2516379"/>
              <a:ext cx="2420505" cy="2939368"/>
            </a:xfrm>
            <a:prstGeom prst="roundRect">
              <a:avLst>
                <a:gd name="adj" fmla="val 9846"/>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 name="矩形 9"/>
            <p:cNvSpPr/>
            <p:nvPr/>
          </p:nvSpPr>
          <p:spPr>
            <a:xfrm>
              <a:off x="911004" y="3798091"/>
              <a:ext cx="1957803" cy="755650"/>
            </a:xfrm>
            <a:prstGeom prst="rect">
              <a:avLst/>
            </a:prstGeom>
          </p:spPr>
          <p:txBody>
            <a:bodyPr wrap="square">
              <a:spAutoFit/>
            </a:bodyPr>
            <a:lstStyle/>
            <a:p>
              <a:pPr algn="ctr" fontAlgn="auto">
                <a:lnSpc>
                  <a:spcPct val="120000"/>
                </a:lnSpc>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进行危险品操作应经过培训</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pic>
          <p:nvPicPr>
            <p:cNvPr id="27" name="图片 26"/>
            <p:cNvPicPr>
              <a:picLocks noChangeAspect="1"/>
            </p:cNvPicPr>
            <p:nvPr/>
          </p:nvPicPr>
          <p:blipFill rotWithShape="1">
            <a:blip r:embed="rId2">
              <a:extLst>
                <a:ext uri="{28A0092B-C50C-407E-A947-70E740481C1C}">
                  <a14:useLocalDpi xmlns:a14="http://schemas.microsoft.com/office/drawing/2010/main" val="0"/>
                </a:ext>
              </a:extLst>
            </a:blip>
            <a:srcRect t="33985" r="75791" b="57847"/>
            <a:stretch>
              <a:fillRect/>
            </a:stretch>
          </p:blipFill>
          <p:spPr>
            <a:xfrm>
              <a:off x="568007" y="2243719"/>
              <a:ext cx="2640651" cy="624843"/>
            </a:xfrm>
            <a:prstGeom prst="rect">
              <a:avLst/>
            </a:prstGeom>
          </p:spPr>
        </p:pic>
        <p:sp>
          <p:nvSpPr>
            <p:cNvPr id="31" name="椭圆 30"/>
            <p:cNvSpPr/>
            <p:nvPr/>
          </p:nvSpPr>
          <p:spPr>
            <a:xfrm>
              <a:off x="1488282" y="5055697"/>
              <a:ext cx="800100" cy="800100"/>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01</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36" name="组合 35"/>
          <p:cNvGrpSpPr/>
          <p:nvPr/>
        </p:nvGrpSpPr>
        <p:grpSpPr>
          <a:xfrm>
            <a:off x="6149109" y="2027819"/>
            <a:ext cx="2640651" cy="3612078"/>
            <a:chOff x="6000721" y="2243719"/>
            <a:chExt cx="2640651" cy="3612078"/>
          </a:xfrm>
        </p:grpSpPr>
        <p:sp>
          <p:nvSpPr>
            <p:cNvPr id="25" name="矩形: 圆角 24"/>
            <p:cNvSpPr/>
            <p:nvPr/>
          </p:nvSpPr>
          <p:spPr>
            <a:xfrm>
              <a:off x="6116398" y="2516379"/>
              <a:ext cx="2420505" cy="2939368"/>
            </a:xfrm>
            <a:prstGeom prst="roundRect">
              <a:avLst>
                <a:gd name="adj" fmla="val 9846"/>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1" name="矩形 20"/>
            <p:cNvSpPr/>
            <p:nvPr/>
          </p:nvSpPr>
          <p:spPr>
            <a:xfrm>
              <a:off x="6277241" y="3108791"/>
              <a:ext cx="2217854" cy="1751965"/>
            </a:xfrm>
            <a:prstGeom prst="rect">
              <a:avLst/>
            </a:prstGeom>
          </p:spPr>
          <p:txBody>
            <a:bodyPr wrap="square">
              <a:spAutoFit/>
            </a:bodyPr>
            <a:lstStyle/>
            <a:p>
              <a:pPr algn="ctr" fontAlgn="auto">
                <a:lnSpc>
                  <a:spcPct val="120000"/>
                </a:lnSpc>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如进行与危险化学品相关的作业应佩戴防护用品，如防毒面具，橡胶手套，防护服等</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pic>
          <p:nvPicPr>
            <p:cNvPr id="29" name="图片 28"/>
            <p:cNvPicPr>
              <a:picLocks noChangeAspect="1"/>
            </p:cNvPicPr>
            <p:nvPr/>
          </p:nvPicPr>
          <p:blipFill rotWithShape="1">
            <a:blip r:embed="rId2">
              <a:extLst>
                <a:ext uri="{28A0092B-C50C-407E-A947-70E740481C1C}">
                  <a14:useLocalDpi xmlns:a14="http://schemas.microsoft.com/office/drawing/2010/main" val="0"/>
                </a:ext>
              </a:extLst>
            </a:blip>
            <a:srcRect t="33985" r="75791" b="57847"/>
            <a:stretch>
              <a:fillRect/>
            </a:stretch>
          </p:blipFill>
          <p:spPr>
            <a:xfrm>
              <a:off x="6000721" y="2243719"/>
              <a:ext cx="2640651" cy="624843"/>
            </a:xfrm>
            <a:prstGeom prst="rect">
              <a:avLst/>
            </a:prstGeom>
          </p:spPr>
        </p:pic>
        <p:sp>
          <p:nvSpPr>
            <p:cNvPr id="32" name="椭圆 31"/>
            <p:cNvSpPr/>
            <p:nvPr/>
          </p:nvSpPr>
          <p:spPr>
            <a:xfrm>
              <a:off x="6921920" y="5055697"/>
              <a:ext cx="800100" cy="800100"/>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03</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38" name="组合 37"/>
          <p:cNvGrpSpPr/>
          <p:nvPr/>
        </p:nvGrpSpPr>
        <p:grpSpPr>
          <a:xfrm>
            <a:off x="3433676" y="1900429"/>
            <a:ext cx="2640651" cy="3486300"/>
            <a:chOff x="3285288" y="2116329"/>
            <a:chExt cx="2640651" cy="3486300"/>
          </a:xfrm>
        </p:grpSpPr>
        <p:sp>
          <p:nvSpPr>
            <p:cNvPr id="24" name="矩形: 圆角 23"/>
            <p:cNvSpPr/>
            <p:nvPr/>
          </p:nvSpPr>
          <p:spPr>
            <a:xfrm>
              <a:off x="3432752" y="2516379"/>
              <a:ext cx="2420505" cy="2939368"/>
            </a:xfrm>
            <a:prstGeom prst="roundRect">
              <a:avLst>
                <a:gd name="adj" fmla="val 9846"/>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0" name="矩形 19"/>
            <p:cNvSpPr/>
            <p:nvPr/>
          </p:nvSpPr>
          <p:spPr>
            <a:xfrm>
              <a:off x="3656846" y="3616539"/>
              <a:ext cx="1957803" cy="755650"/>
            </a:xfrm>
            <a:prstGeom prst="rect">
              <a:avLst/>
            </a:prstGeom>
          </p:spPr>
          <p:txBody>
            <a:bodyPr wrap="square">
              <a:spAutoFit/>
            </a:bodyPr>
            <a:lstStyle/>
            <a:p>
              <a:pPr algn="ctr" fontAlgn="auto">
                <a:lnSpc>
                  <a:spcPct val="120000"/>
                </a:lnSpc>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不要试着用鼻子去闻化学品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t="33985" r="75791" b="57847"/>
            <a:stretch>
              <a:fillRect/>
            </a:stretch>
          </p:blipFill>
          <p:spPr>
            <a:xfrm>
              <a:off x="3285288" y="4977786"/>
              <a:ext cx="2640651" cy="624843"/>
            </a:xfrm>
            <a:prstGeom prst="rect">
              <a:avLst/>
            </a:prstGeom>
          </p:spPr>
        </p:pic>
        <p:sp>
          <p:nvSpPr>
            <p:cNvPr id="33" name="椭圆 32"/>
            <p:cNvSpPr/>
            <p:nvPr/>
          </p:nvSpPr>
          <p:spPr>
            <a:xfrm>
              <a:off x="4226300" y="2116329"/>
              <a:ext cx="800100" cy="800100"/>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02</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35" name="组合 34"/>
          <p:cNvGrpSpPr/>
          <p:nvPr/>
        </p:nvGrpSpPr>
        <p:grpSpPr>
          <a:xfrm>
            <a:off x="8866390" y="1900429"/>
            <a:ext cx="2640651" cy="3486300"/>
            <a:chOff x="8718002" y="2116329"/>
            <a:chExt cx="2640651" cy="3486300"/>
          </a:xfrm>
        </p:grpSpPr>
        <p:sp>
          <p:nvSpPr>
            <p:cNvPr id="26" name="矩形: 圆角 25"/>
            <p:cNvSpPr/>
            <p:nvPr/>
          </p:nvSpPr>
          <p:spPr>
            <a:xfrm>
              <a:off x="8800044" y="2516379"/>
              <a:ext cx="2420505" cy="2939368"/>
            </a:xfrm>
            <a:prstGeom prst="roundRect">
              <a:avLst>
                <a:gd name="adj" fmla="val 9846"/>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 name="文本框 2"/>
            <p:cNvSpPr txBox="1"/>
            <p:nvPr/>
          </p:nvSpPr>
          <p:spPr>
            <a:xfrm>
              <a:off x="9031394" y="3040646"/>
              <a:ext cx="1957803" cy="1751965"/>
            </a:xfrm>
            <a:prstGeom prst="rect">
              <a:avLst/>
            </a:prstGeom>
            <a:noFill/>
          </p:spPr>
          <p:txBody>
            <a:bodyPr wrap="square" rtlCol="0" anchor="t">
              <a:spAutoFit/>
            </a:bodyPr>
            <a:lstStyle/>
            <a:p>
              <a:pPr algn="ctr" fontAlgn="auto">
                <a:lnSpc>
                  <a:spcPct val="120000"/>
                </a:lnSpc>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不要用手直接接触危险化学品如沾上少许化学品，应及时用清水反复冲洗</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t="33985" r="75791" b="57847"/>
            <a:stretch>
              <a:fillRect/>
            </a:stretch>
          </p:blipFill>
          <p:spPr>
            <a:xfrm>
              <a:off x="8718002" y="4977786"/>
              <a:ext cx="2640651" cy="624843"/>
            </a:xfrm>
            <a:prstGeom prst="rect">
              <a:avLst/>
            </a:prstGeom>
          </p:spPr>
        </p:pic>
        <p:sp>
          <p:nvSpPr>
            <p:cNvPr id="34" name="椭圆 33"/>
            <p:cNvSpPr/>
            <p:nvPr/>
          </p:nvSpPr>
          <p:spPr>
            <a:xfrm>
              <a:off x="9659938" y="2116329"/>
              <a:ext cx="800100" cy="800100"/>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04</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1730930" y="2483139"/>
            <a:ext cx="88188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现场机械使用安全须知</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第三部分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330233" y="2369926"/>
            <a:ext cx="4669518" cy="304609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各部件齐全无破损，放置平稳，斜撑完善，护栏齐全</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工作面必须是</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2</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块跳板</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经过验收后挂牌使用、使用完毕放置到指定区域</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使用时严禁移动、轮子必须锁定</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移动时严禁放置材料、至少</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2</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人进行</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验收后的脚手架不得随意更改和拆除</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355600" y="365125"/>
            <a:ext cx="3744075" cy="521970"/>
            <a:chOff x="355600" y="122021"/>
            <a:chExt cx="3744075" cy="521970"/>
          </a:xfrm>
        </p:grpSpPr>
        <p:sp>
          <p:nvSpPr>
            <p:cNvPr id="3" name="矩形 2"/>
            <p:cNvSpPr/>
            <p:nvPr/>
          </p:nvSpPr>
          <p:spPr>
            <a:xfrm>
              <a:off x="716395" y="122021"/>
              <a:ext cx="3383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移动脚手架使用须知</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2249" y="1340568"/>
            <a:ext cx="4514132" cy="4514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415925"/>
            <a:ext cx="3744075" cy="521970"/>
            <a:chOff x="355600" y="122021"/>
            <a:chExt cx="3744075" cy="521970"/>
          </a:xfrm>
        </p:grpSpPr>
        <p:sp>
          <p:nvSpPr>
            <p:cNvPr id="3" name="矩形 2"/>
            <p:cNvSpPr/>
            <p:nvPr/>
          </p:nvSpPr>
          <p:spPr>
            <a:xfrm>
              <a:off x="716395" y="122021"/>
              <a:ext cx="3383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移动脚手架搭设方式</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b="12963"/>
          <a:stretch>
            <a:fillRect/>
          </a:stretch>
        </p:blipFill>
        <p:spPr>
          <a:xfrm>
            <a:off x="5486400" y="1290931"/>
            <a:ext cx="5613400" cy="4885737"/>
          </a:xfrm>
          <a:custGeom>
            <a:avLst/>
            <a:gdLst>
              <a:gd name="connsiteX0" fmla="*/ 1193800 w 5613400"/>
              <a:gd name="connsiteY0" fmla="*/ 1960269 h 4885737"/>
              <a:gd name="connsiteX1" fmla="*/ 1193800 w 5613400"/>
              <a:gd name="connsiteY1" fmla="*/ 2544469 h 4885737"/>
              <a:gd name="connsiteX2" fmla="*/ 2044700 w 5613400"/>
              <a:gd name="connsiteY2" fmla="*/ 2544469 h 4885737"/>
              <a:gd name="connsiteX3" fmla="*/ 2044700 w 5613400"/>
              <a:gd name="connsiteY3" fmla="*/ 1960269 h 4885737"/>
              <a:gd name="connsiteX4" fmla="*/ 0 w 5613400"/>
              <a:gd name="connsiteY4" fmla="*/ 0 h 4885737"/>
              <a:gd name="connsiteX5" fmla="*/ 5613400 w 5613400"/>
              <a:gd name="connsiteY5" fmla="*/ 0 h 4885737"/>
              <a:gd name="connsiteX6" fmla="*/ 5613400 w 5613400"/>
              <a:gd name="connsiteY6" fmla="*/ 855369 h 4885737"/>
              <a:gd name="connsiteX7" fmla="*/ 4368800 w 5613400"/>
              <a:gd name="connsiteY7" fmla="*/ 855369 h 4885737"/>
              <a:gd name="connsiteX8" fmla="*/ 4368800 w 5613400"/>
              <a:gd name="connsiteY8" fmla="*/ 1680869 h 4885737"/>
              <a:gd name="connsiteX9" fmla="*/ 5613400 w 5613400"/>
              <a:gd name="connsiteY9" fmla="*/ 1680869 h 4885737"/>
              <a:gd name="connsiteX10" fmla="*/ 5613400 w 5613400"/>
              <a:gd name="connsiteY10" fmla="*/ 4885737 h 4885737"/>
              <a:gd name="connsiteX11" fmla="*/ 0 w 5613400"/>
              <a:gd name="connsiteY11" fmla="*/ 4885737 h 48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13400" h="4885737">
                <a:moveTo>
                  <a:pt x="1193800" y="1960269"/>
                </a:moveTo>
                <a:lnTo>
                  <a:pt x="1193800" y="2544469"/>
                </a:lnTo>
                <a:lnTo>
                  <a:pt x="2044700" y="2544469"/>
                </a:lnTo>
                <a:lnTo>
                  <a:pt x="2044700" y="1960269"/>
                </a:lnTo>
                <a:close/>
                <a:moveTo>
                  <a:pt x="0" y="0"/>
                </a:moveTo>
                <a:lnTo>
                  <a:pt x="5613400" y="0"/>
                </a:lnTo>
                <a:lnTo>
                  <a:pt x="5613400" y="855369"/>
                </a:lnTo>
                <a:lnTo>
                  <a:pt x="4368800" y="855369"/>
                </a:lnTo>
                <a:lnTo>
                  <a:pt x="4368800" y="1680869"/>
                </a:lnTo>
                <a:lnTo>
                  <a:pt x="5613400" y="1680869"/>
                </a:lnTo>
                <a:lnTo>
                  <a:pt x="5613400" y="4885737"/>
                </a:lnTo>
                <a:lnTo>
                  <a:pt x="0" y="4885737"/>
                </a:lnTo>
                <a:close/>
              </a:path>
            </a:pathLst>
          </a:custGeom>
        </p:spPr>
      </p:pic>
      <p:grpSp>
        <p:nvGrpSpPr>
          <p:cNvPr id="18" name="组合 17"/>
          <p:cNvGrpSpPr/>
          <p:nvPr/>
        </p:nvGrpSpPr>
        <p:grpSpPr>
          <a:xfrm>
            <a:off x="1281997" y="2585179"/>
            <a:ext cx="3645603" cy="2297240"/>
            <a:chOff x="1548697" y="2529215"/>
            <a:chExt cx="3645603" cy="2297240"/>
          </a:xfrm>
        </p:grpSpPr>
        <p:sp>
          <p:nvSpPr>
            <p:cNvPr id="13" name="AutoShape 7"/>
            <p:cNvSpPr>
              <a:spLocks noChangeArrowheads="1"/>
            </p:cNvSpPr>
            <p:nvPr/>
          </p:nvSpPr>
          <p:spPr bwMode="auto">
            <a:xfrm>
              <a:off x="1663700" y="2641138"/>
              <a:ext cx="3530600" cy="2185317"/>
            </a:xfrm>
            <a:prstGeom prst="wedgeRoundRectCallout">
              <a:avLst>
                <a:gd name="adj1" fmla="val 80463"/>
                <a:gd name="adj2" fmla="val 3673"/>
                <a:gd name="adj3" fmla="val 16667"/>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15"/>
            <p:cNvSpPr txBox="1"/>
            <p:nvPr/>
          </p:nvSpPr>
          <p:spPr>
            <a:xfrm>
              <a:off x="2371328" y="2968105"/>
              <a:ext cx="2115344" cy="1568450"/>
            </a:xfrm>
            <a:prstGeom prst="rect">
              <a:avLst/>
            </a:prstGeom>
            <a:noFill/>
          </p:spPr>
          <p:txBody>
            <a:bodyPr wrap="square">
              <a:spAutoFit/>
            </a:bodyPr>
            <a:lstStyle/>
            <a:p>
              <a:pPr marL="285750" indent="-285750"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工作面</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2</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块跳板</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轮子必须锁定</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必须安装护栏</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hangingPunct="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脚手架加固措施</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8697" y="2529215"/>
              <a:ext cx="756262" cy="66647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75285"/>
            <a:ext cx="2677275" cy="521970"/>
            <a:chOff x="355600" y="122021"/>
            <a:chExt cx="2677275" cy="521970"/>
          </a:xfrm>
        </p:grpSpPr>
        <p:sp>
          <p:nvSpPr>
            <p:cNvPr id="3" name="矩形 2"/>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人字梯的使用</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49" name="组合 48"/>
          <p:cNvGrpSpPr/>
          <p:nvPr/>
        </p:nvGrpSpPr>
        <p:grpSpPr>
          <a:xfrm>
            <a:off x="568007" y="1665288"/>
            <a:ext cx="6077898" cy="4566933"/>
            <a:chOff x="672086" y="1646934"/>
            <a:chExt cx="6077898" cy="4566933"/>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2086" y="1731027"/>
              <a:ext cx="3573903" cy="4482840"/>
            </a:xfrm>
            <a:prstGeom prst="rect">
              <a:avLst/>
            </a:prstGeom>
          </p:spPr>
        </p:pic>
        <p:cxnSp>
          <p:nvCxnSpPr>
            <p:cNvPr id="14" name="连接符: 肘形 13"/>
            <p:cNvCxnSpPr/>
            <p:nvPr/>
          </p:nvCxnSpPr>
          <p:spPr>
            <a:xfrm flipV="1">
              <a:off x="2459037" y="2100359"/>
              <a:ext cx="3026790" cy="286804"/>
            </a:xfrm>
            <a:prstGeom prst="bentConnector3">
              <a:avLst>
                <a:gd name="adj1" fmla="val 19370"/>
              </a:avLst>
            </a:prstGeom>
            <a:ln>
              <a:solidFill>
                <a:srgbClr val="CF1307"/>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27338" y="1646934"/>
              <a:ext cx="2964603" cy="368300"/>
            </a:xfrm>
            <a:prstGeom prst="rect">
              <a:avLst/>
            </a:prstGeom>
            <a:noFill/>
          </p:spPr>
          <p:txBody>
            <a:bodyPr wrap="square">
              <a:spAutoFit/>
            </a:bodyPr>
            <a:lstStyle/>
            <a:p>
              <a:pP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不能站在梯子最上端工作        </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cxnSp>
          <p:nvCxnSpPr>
            <p:cNvPr id="25" name="连接符: 肘形 24"/>
            <p:cNvCxnSpPr/>
            <p:nvPr/>
          </p:nvCxnSpPr>
          <p:spPr>
            <a:xfrm flipV="1">
              <a:off x="2459037" y="3242997"/>
              <a:ext cx="2909923" cy="353575"/>
            </a:xfrm>
            <a:prstGeom prst="bentConnector3">
              <a:avLst>
                <a:gd name="adj1" fmla="val 36907"/>
              </a:avLst>
            </a:prstGeom>
            <a:ln>
              <a:solidFill>
                <a:srgbClr val="CF1307"/>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505606" y="2873665"/>
              <a:ext cx="1980221" cy="368300"/>
            </a:xfrm>
            <a:prstGeom prst="rect">
              <a:avLst/>
            </a:prstGeom>
            <a:noFill/>
          </p:spPr>
          <p:txBody>
            <a:bodyPr wrap="square">
              <a:spAutoFit/>
            </a:bodyPr>
            <a:lstStyle/>
            <a:p>
              <a:pP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人字梯尽量张开</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cxnSp>
          <p:nvCxnSpPr>
            <p:cNvPr id="30" name="连接符: 肘形 29"/>
            <p:cNvCxnSpPr/>
            <p:nvPr/>
          </p:nvCxnSpPr>
          <p:spPr>
            <a:xfrm flipV="1">
              <a:off x="2981832" y="4209212"/>
              <a:ext cx="2927857" cy="368300"/>
            </a:xfrm>
            <a:prstGeom prst="bentConnector3">
              <a:avLst>
                <a:gd name="adj1" fmla="val 36120"/>
              </a:avLst>
            </a:prstGeom>
            <a:ln>
              <a:solidFill>
                <a:srgbClr val="CF1307"/>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911534" y="3855637"/>
              <a:ext cx="2838450" cy="368300"/>
            </a:xfrm>
            <a:prstGeom prst="rect">
              <a:avLst/>
            </a:prstGeom>
            <a:noFill/>
          </p:spPr>
          <p:txBody>
            <a:bodyPr wrap="square">
              <a:spAutoFit/>
            </a:bodyPr>
            <a:lstStyle/>
            <a:p>
              <a:pP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人字梯安检合格证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cxnSp>
          <p:nvCxnSpPr>
            <p:cNvPr id="34" name="连接符: 肘形 33"/>
            <p:cNvCxnSpPr/>
            <p:nvPr/>
          </p:nvCxnSpPr>
          <p:spPr>
            <a:xfrm flipV="1">
              <a:off x="2981832" y="5097726"/>
              <a:ext cx="2927857" cy="368300"/>
            </a:xfrm>
            <a:prstGeom prst="bentConnector3">
              <a:avLst>
                <a:gd name="adj1" fmla="val 36120"/>
              </a:avLst>
            </a:prstGeom>
            <a:ln>
              <a:solidFill>
                <a:srgbClr val="CF1307"/>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240941" y="4756527"/>
              <a:ext cx="1663700" cy="368300"/>
            </a:xfrm>
            <a:prstGeom prst="rect">
              <a:avLst/>
            </a:prstGeom>
            <a:noFill/>
          </p:spPr>
          <p:txBody>
            <a:bodyPr wrap="square">
              <a:spAutoFit/>
            </a:bodyPr>
            <a:lstStyle/>
            <a:p>
              <a:pP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防滑垫</a:t>
              </a:r>
              <a:r>
                <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a:t>
              </a: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保护垫</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grpSp>
        <p:nvGrpSpPr>
          <p:cNvPr id="48" name="组合 47"/>
          <p:cNvGrpSpPr/>
          <p:nvPr/>
        </p:nvGrpSpPr>
        <p:grpSpPr>
          <a:xfrm>
            <a:off x="6456844" y="1380821"/>
            <a:ext cx="4987518" cy="4851400"/>
            <a:chOff x="6532396" y="1473200"/>
            <a:chExt cx="4987518" cy="4851400"/>
          </a:xfrm>
        </p:grpSpPr>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l="6876" t="7431" r="5347" b="4736"/>
            <a:stretch>
              <a:fillRect/>
            </a:stretch>
          </p:blipFill>
          <p:spPr>
            <a:xfrm>
              <a:off x="6532396" y="1473200"/>
              <a:ext cx="4987518" cy="4851400"/>
            </a:xfrm>
            <a:prstGeom prst="rect">
              <a:avLst/>
            </a:prstGeom>
          </p:spPr>
        </p:pic>
        <p:sp>
          <p:nvSpPr>
            <p:cNvPr id="36" name="矩形 35"/>
            <p:cNvSpPr/>
            <p:nvPr/>
          </p:nvSpPr>
          <p:spPr>
            <a:xfrm>
              <a:off x="7511147" y="2694876"/>
              <a:ext cx="3208161" cy="2168525"/>
            </a:xfrm>
            <a:prstGeom prst="rect">
              <a:avLst/>
            </a:prstGeom>
          </p:spPr>
          <p:txBody>
            <a:bodyPr wrap="square">
              <a:spAutoFit/>
            </a:bodyPr>
            <a:lstStyle/>
            <a:p>
              <a:pPr marL="285750" indent="-285750" fontAlgn="auto" hangingPunct="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工作时将梯子放平稳</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hangingPunct="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不要站在最上面</a:t>
              </a:r>
              <a:r>
                <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2</a:t>
              </a: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档工作</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hangingPunct="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破损的梯子不能使用</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hangingPunct="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超过</a:t>
              </a:r>
              <a:r>
                <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2</a:t>
              </a: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米的高度使用安全带</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hangingPunct="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经检查合格后使用</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34645"/>
            <a:ext cx="2677275" cy="521970"/>
            <a:chOff x="355600" y="122021"/>
            <a:chExt cx="2677275" cy="521970"/>
          </a:xfrm>
        </p:grpSpPr>
        <p:sp>
          <p:nvSpPr>
            <p:cNvPr id="3" name="矩形 2"/>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伸缩梯的使用</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13" name="组合 12"/>
          <p:cNvGrpSpPr/>
          <p:nvPr/>
        </p:nvGrpSpPr>
        <p:grpSpPr>
          <a:xfrm>
            <a:off x="6845300" y="1334521"/>
            <a:ext cx="4152900" cy="4834503"/>
            <a:chOff x="6769100" y="1184981"/>
            <a:chExt cx="4445000" cy="5174544"/>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00" y="1184981"/>
              <a:ext cx="1930400" cy="5174544"/>
            </a:xfrm>
            <a:prstGeom prst="rect">
              <a:avLst/>
            </a:prstGeom>
          </p:spPr>
        </p:pic>
        <p:sp>
          <p:nvSpPr>
            <p:cNvPr id="8" name="AutoShape 9"/>
            <p:cNvSpPr>
              <a:spLocks noChangeArrowheads="1"/>
            </p:cNvSpPr>
            <p:nvPr/>
          </p:nvSpPr>
          <p:spPr bwMode="auto">
            <a:xfrm>
              <a:off x="7531235" y="1408726"/>
              <a:ext cx="1636376" cy="648072"/>
            </a:xfrm>
            <a:prstGeom prst="wedgeRoundRectCallout">
              <a:avLst>
                <a:gd name="adj1" fmla="val -58691"/>
                <a:gd name="adj2" fmla="val 92582"/>
                <a:gd name="adj3" fmla="val 16667"/>
              </a:avLst>
            </a:prstGeom>
            <a:gradFill>
              <a:gsLst>
                <a:gs pos="0">
                  <a:srgbClr val="FFE36E"/>
                </a:gs>
                <a:gs pos="100000">
                  <a:srgbClr val="FFCF13"/>
                </a:gs>
              </a:gsLst>
              <a:lin ang="5400000" scaled="1"/>
            </a:gradFill>
            <a:ln w="9525">
              <a:noFill/>
              <a:miter lim="800000"/>
            </a:ln>
            <a:effectLst/>
          </p:spPr>
          <p:txBody>
            <a:bodyPr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绑定</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9" name="AutoShape 10"/>
            <p:cNvSpPr>
              <a:spLocks noChangeArrowheads="1"/>
            </p:cNvSpPr>
            <p:nvPr/>
          </p:nvSpPr>
          <p:spPr bwMode="auto">
            <a:xfrm>
              <a:off x="8037663" y="2662977"/>
              <a:ext cx="1584175" cy="663575"/>
            </a:xfrm>
            <a:prstGeom prst="wedgeRoundRectCallout">
              <a:avLst>
                <a:gd name="adj1" fmla="val -56697"/>
                <a:gd name="adj2" fmla="val 96398"/>
                <a:gd name="adj3" fmla="val 16667"/>
              </a:avLst>
            </a:prstGeom>
            <a:gradFill>
              <a:gsLst>
                <a:gs pos="0">
                  <a:srgbClr val="FFE36E"/>
                </a:gs>
                <a:gs pos="100000">
                  <a:srgbClr val="FFCF13"/>
                </a:gs>
              </a:gsLst>
              <a:lin ang="5400000" scaled="1"/>
            </a:gradFill>
            <a:ln w="9525">
              <a:noFill/>
              <a:miter lim="800000"/>
            </a:ln>
            <a:effectLst/>
          </p:spPr>
          <p:txBody>
            <a:bodyPr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锁定</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0" name="AutoShape 11"/>
            <p:cNvSpPr>
              <a:spLocks noChangeArrowheads="1"/>
            </p:cNvSpPr>
            <p:nvPr/>
          </p:nvSpPr>
          <p:spPr bwMode="auto">
            <a:xfrm>
              <a:off x="8623593" y="5168961"/>
              <a:ext cx="1996490" cy="648071"/>
            </a:xfrm>
            <a:prstGeom prst="wedgeRoundRectCallout">
              <a:avLst>
                <a:gd name="adj1" fmla="val -58615"/>
                <a:gd name="adj2" fmla="val 82358"/>
                <a:gd name="adj3" fmla="val 16667"/>
              </a:avLst>
            </a:prstGeom>
            <a:gradFill>
              <a:gsLst>
                <a:gs pos="0">
                  <a:srgbClr val="FFE36E"/>
                </a:gs>
                <a:gs pos="100000">
                  <a:srgbClr val="FFCF13"/>
                </a:gs>
              </a:gsLst>
              <a:lin ang="5400000" scaled="1"/>
            </a:gradFill>
            <a:ln w="9525">
              <a:noFill/>
              <a:miter lim="800000"/>
            </a:ln>
            <a:effectLst/>
          </p:spPr>
          <p:txBody>
            <a:bodyPr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防滑垫</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1" name="AutoShape 13"/>
            <p:cNvSpPr>
              <a:spLocks noChangeArrowheads="1"/>
            </p:cNvSpPr>
            <p:nvPr/>
          </p:nvSpPr>
          <p:spPr bwMode="auto">
            <a:xfrm>
              <a:off x="8407400" y="3789855"/>
              <a:ext cx="2806700" cy="836613"/>
            </a:xfrm>
            <a:prstGeom prst="wedgeRoundRectCallout">
              <a:avLst>
                <a:gd name="adj1" fmla="val -56780"/>
                <a:gd name="adj2" fmla="val 82131"/>
                <a:gd name="adj3" fmla="val 16667"/>
              </a:avLst>
            </a:prstGeom>
            <a:gradFill>
              <a:gsLst>
                <a:gs pos="0">
                  <a:srgbClr val="FFE36E"/>
                </a:gs>
                <a:gs pos="100000">
                  <a:srgbClr val="FFCF13"/>
                </a:gs>
              </a:gsLst>
              <a:lin ang="5400000" scaled="1"/>
            </a:gradFill>
            <a:ln w="9525">
              <a:noFill/>
              <a:miter lim="800000"/>
            </a:ln>
            <a:effectLst/>
          </p:spPr>
          <p:txBody>
            <a:bodyPr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人字梯安检合格证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sp>
        <p:nvSpPr>
          <p:cNvPr id="12" name="矩形 11"/>
          <p:cNvSpPr/>
          <p:nvPr/>
        </p:nvSpPr>
        <p:spPr>
          <a:xfrm>
            <a:off x="1926651" y="2175200"/>
            <a:ext cx="3814713" cy="3415030"/>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梯子顶部应高出固定点1米</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进行有效固定</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梯底应有防滑垫子</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保证打开的部分充分展开和锁定</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倾斜度遵循4：1的比例</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rPr>
              <a:t>经检查合格后使用</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65125"/>
            <a:ext cx="3388475" cy="521970"/>
            <a:chOff x="355600" y="122021"/>
            <a:chExt cx="3388475" cy="521970"/>
          </a:xfrm>
        </p:grpSpPr>
        <p:sp>
          <p:nvSpPr>
            <p:cNvPr id="3" name="矩形 2"/>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机械设备使用须知</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14" name="组合 13"/>
          <p:cNvGrpSpPr/>
          <p:nvPr/>
        </p:nvGrpSpPr>
        <p:grpSpPr>
          <a:xfrm>
            <a:off x="780414" y="1804988"/>
            <a:ext cx="2965476" cy="1231722"/>
            <a:chOff x="8386922" y="2192795"/>
            <a:chExt cx="2965476" cy="1231722"/>
          </a:xfrm>
        </p:grpSpPr>
        <p:sp>
          <p:nvSpPr>
            <p:cNvPr id="15" name="矩形 14"/>
            <p:cNvSpPr/>
            <p:nvPr/>
          </p:nvSpPr>
          <p:spPr>
            <a:xfrm>
              <a:off x="10779805" y="2192795"/>
              <a:ext cx="572593" cy="461665"/>
            </a:xfrm>
            <a:prstGeom prst="rect">
              <a:avLst/>
            </a:prstGeom>
          </p:spPr>
          <p:txBody>
            <a:bodyPr wrap="none">
              <a:spAutoFit/>
            </a:bodyPr>
            <a:lstStyle/>
            <a:p>
              <a:pPr algn="r"/>
              <a:r>
                <a:rPr lang="en-US" altLang="zh-CN" sz="2400" dirty="0">
                  <a:latin typeface="汉仪滇黑 W" panose="00020600040101010101" pitchFamily="18" charset="-122"/>
                  <a:ea typeface="汉仪滇黑 W" panose="00020600040101010101" pitchFamily="18" charset="-122"/>
                </a:rPr>
                <a:t>01</a:t>
              </a:r>
              <a:endParaRPr lang="zh-CN" altLang="en-US" sz="2400" dirty="0">
                <a:latin typeface="汉仪滇黑 W" panose="00020600040101010101" pitchFamily="18" charset="-122"/>
                <a:ea typeface="汉仪滇黑 W" panose="00020600040101010101" pitchFamily="18" charset="-122"/>
              </a:endParaRPr>
            </a:p>
          </p:txBody>
        </p:sp>
        <p:sp>
          <p:nvSpPr>
            <p:cNvPr id="16" name="文本框 15"/>
            <p:cNvSpPr txBox="1"/>
            <p:nvPr/>
          </p:nvSpPr>
          <p:spPr>
            <a:xfrm>
              <a:off x="8386922" y="2594572"/>
              <a:ext cx="2965476" cy="829945"/>
            </a:xfrm>
            <a:prstGeom prst="rect">
              <a:avLst/>
            </a:prstGeom>
          </p:spPr>
          <p:txBody>
            <a:bodyPr wrap="square">
              <a:spAutoFit/>
            </a:bodyPr>
            <a:lstStyle>
              <a:defPPr>
                <a:defRPr lang="zh-CN"/>
              </a:defPPr>
              <a:lvl1pPr marL="285750" indent="-285750" fontAlgn="auto" hangingPunct="0">
                <a:lnSpc>
                  <a:spcPct val="150000"/>
                </a:lnSpc>
                <a:buFont typeface="Arial" panose="020B0604020202020204" pitchFamily="34" charset="0"/>
                <a:buChar char="•"/>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pPr marL="0" indent="0" algn="r">
                <a:buNone/>
              </a:pPr>
              <a:r>
                <a:rPr lang="zh-CN" altLang="en-US" sz="1600" dirty="0">
                  <a:latin typeface="微软雅黑" panose="020B0503020204020204" charset="-122"/>
                  <a:ea typeface="微软雅黑" panose="020B0503020204020204" charset="-122"/>
                </a:rPr>
                <a:t>使用前首先检查电气线路和机械的安全性</a:t>
              </a:r>
              <a:endParaRPr lang="zh-CN" altLang="en-US" sz="1600" dirty="0">
                <a:latin typeface="微软雅黑" panose="020B0503020204020204" charset="-122"/>
                <a:ea typeface="微软雅黑" panose="020B0503020204020204" charset="-122"/>
              </a:endParaRPr>
            </a:p>
          </p:txBody>
        </p:sp>
      </p:grpSp>
      <p:grpSp>
        <p:nvGrpSpPr>
          <p:cNvPr id="25" name="组合 24"/>
          <p:cNvGrpSpPr/>
          <p:nvPr/>
        </p:nvGrpSpPr>
        <p:grpSpPr>
          <a:xfrm>
            <a:off x="780414" y="3257323"/>
            <a:ext cx="2965476" cy="865462"/>
            <a:chOff x="1284638" y="3257323"/>
            <a:chExt cx="2965476" cy="865462"/>
          </a:xfrm>
        </p:grpSpPr>
        <p:sp>
          <p:nvSpPr>
            <p:cNvPr id="19" name="矩形 18"/>
            <p:cNvSpPr/>
            <p:nvPr/>
          </p:nvSpPr>
          <p:spPr>
            <a:xfrm>
              <a:off x="3613401" y="3257323"/>
              <a:ext cx="636713" cy="523220"/>
            </a:xfrm>
            <a:prstGeom prst="rect">
              <a:avLst/>
            </a:prstGeom>
          </p:spPr>
          <p:txBody>
            <a:bodyPr wrap="none">
              <a:spAutoFit/>
            </a:bodyPr>
            <a:lstStyle/>
            <a:p>
              <a:pPr algn="r"/>
              <a:r>
                <a:rPr lang="en-US" altLang="zh-CN" sz="2800" dirty="0">
                  <a:latin typeface="汉仪滇黑 W" panose="00020600040101010101" pitchFamily="18" charset="-122"/>
                  <a:ea typeface="汉仪滇黑 W" panose="00020600040101010101" pitchFamily="18" charset="-122"/>
                </a:rPr>
                <a:t>02</a:t>
              </a:r>
              <a:endParaRPr lang="zh-CN" altLang="en-US" sz="2800" dirty="0">
                <a:latin typeface="汉仪滇黑 W" panose="00020600040101010101" pitchFamily="18" charset="-122"/>
                <a:ea typeface="汉仪滇黑 W" panose="00020600040101010101" pitchFamily="18" charset="-122"/>
              </a:endParaRPr>
            </a:p>
          </p:txBody>
        </p:sp>
        <p:sp>
          <p:nvSpPr>
            <p:cNvPr id="20" name="文本框 19"/>
            <p:cNvSpPr txBox="1"/>
            <p:nvPr/>
          </p:nvSpPr>
          <p:spPr>
            <a:xfrm>
              <a:off x="1284638" y="3662410"/>
              <a:ext cx="2965476" cy="460375"/>
            </a:xfrm>
            <a:prstGeom prst="rect">
              <a:avLst/>
            </a:prstGeom>
          </p:spPr>
          <p:txBody>
            <a:bodyPr wrap="square">
              <a:spAutoFit/>
            </a:bodyPr>
            <a:lstStyle>
              <a:defPPr>
                <a:defRPr lang="zh-CN"/>
              </a:defPPr>
              <a:lvl1pPr marL="285750" indent="-285750" fontAlgn="auto" hangingPunct="0">
                <a:lnSpc>
                  <a:spcPct val="150000"/>
                </a:lnSpc>
                <a:buFont typeface="Arial" panose="020B0604020202020204" pitchFamily="34" charset="0"/>
                <a:buChar char="•"/>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pPr marL="0" indent="0" algn="r">
                <a:buNone/>
              </a:pPr>
              <a:r>
                <a:rPr lang="zh-CN" altLang="en-US" sz="1600" dirty="0">
                  <a:latin typeface="微软雅黑" panose="020B0503020204020204" charset="-122"/>
                  <a:ea typeface="微软雅黑" panose="020B0503020204020204" charset="-122"/>
                </a:rPr>
                <a:t>操作旋转机械禁止戴手套</a:t>
              </a:r>
              <a:endParaRPr lang="zh-CN" altLang="en-US" sz="1600" dirty="0">
                <a:latin typeface="微软雅黑" panose="020B0503020204020204" charset="-122"/>
                <a:ea typeface="微软雅黑" panose="020B0503020204020204" charset="-122"/>
              </a:endParaRPr>
            </a:p>
          </p:txBody>
        </p:sp>
      </p:grpSp>
      <p:grpSp>
        <p:nvGrpSpPr>
          <p:cNvPr id="26" name="组合 25"/>
          <p:cNvGrpSpPr/>
          <p:nvPr/>
        </p:nvGrpSpPr>
        <p:grpSpPr>
          <a:xfrm>
            <a:off x="780414" y="4568253"/>
            <a:ext cx="2965476" cy="1231583"/>
            <a:chOff x="1284638" y="4568253"/>
            <a:chExt cx="2965476" cy="1231583"/>
          </a:xfrm>
        </p:grpSpPr>
        <p:sp>
          <p:nvSpPr>
            <p:cNvPr id="17" name="矩形 16"/>
            <p:cNvSpPr/>
            <p:nvPr/>
          </p:nvSpPr>
          <p:spPr>
            <a:xfrm>
              <a:off x="3613401" y="4568253"/>
              <a:ext cx="636713" cy="523220"/>
            </a:xfrm>
            <a:prstGeom prst="rect">
              <a:avLst/>
            </a:prstGeom>
          </p:spPr>
          <p:txBody>
            <a:bodyPr wrap="none">
              <a:spAutoFit/>
            </a:bodyPr>
            <a:lstStyle/>
            <a:p>
              <a:pPr algn="r"/>
              <a:r>
                <a:rPr lang="en-US" altLang="zh-CN" sz="2800" dirty="0">
                  <a:latin typeface="汉仪滇黑 W" panose="00020600040101010101" pitchFamily="18" charset="-122"/>
                  <a:ea typeface="汉仪滇黑 W" panose="00020600040101010101" pitchFamily="18" charset="-122"/>
                </a:rPr>
                <a:t>03</a:t>
              </a:r>
              <a:endParaRPr lang="zh-CN" altLang="en-US" sz="2800" dirty="0">
                <a:latin typeface="汉仪滇黑 W" panose="00020600040101010101" pitchFamily="18" charset="-122"/>
                <a:ea typeface="汉仪滇黑 W" panose="00020600040101010101" pitchFamily="18" charset="-122"/>
              </a:endParaRPr>
            </a:p>
          </p:txBody>
        </p:sp>
        <p:sp>
          <p:nvSpPr>
            <p:cNvPr id="21" name="文本框 20"/>
            <p:cNvSpPr txBox="1"/>
            <p:nvPr/>
          </p:nvSpPr>
          <p:spPr>
            <a:xfrm>
              <a:off x="1284638" y="4969891"/>
              <a:ext cx="2965476" cy="829945"/>
            </a:xfrm>
            <a:prstGeom prst="rect">
              <a:avLst/>
            </a:prstGeom>
          </p:spPr>
          <p:txBody>
            <a:bodyPr wrap="square">
              <a:spAutoFit/>
            </a:bodyPr>
            <a:lstStyle>
              <a:defPPr>
                <a:defRPr lang="zh-CN"/>
              </a:defPPr>
              <a:lvl1pPr indent="0" algn="r" fontAlgn="auto" hangingPunct="0">
                <a:lnSpc>
                  <a:spcPct val="150000"/>
                </a:lnSpc>
                <a:buFont typeface="Arial" panose="020B0604020202020204" pitchFamily="34" charset="0"/>
                <a:buNone/>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r>
                <a:rPr lang="zh-CN" altLang="en-US" sz="1600" dirty="0">
                  <a:latin typeface="微软雅黑" panose="020B0503020204020204" charset="-122"/>
                  <a:ea typeface="微软雅黑" panose="020B0503020204020204" charset="-122"/>
                </a:rPr>
                <a:t>工作完毕清扫垃圾、剩余材料堆放整齐</a:t>
              </a:r>
              <a:endParaRPr lang="zh-CN" altLang="en-US" sz="1600" dirty="0">
                <a:latin typeface="微软雅黑" panose="020B0503020204020204" charset="-122"/>
                <a:ea typeface="微软雅黑" panose="020B0503020204020204" charset="-122"/>
              </a:endParaRPr>
            </a:p>
          </p:txBody>
        </p:sp>
      </p:grpSp>
      <p:grpSp>
        <p:nvGrpSpPr>
          <p:cNvPr id="27" name="组合 26"/>
          <p:cNvGrpSpPr/>
          <p:nvPr/>
        </p:nvGrpSpPr>
        <p:grpSpPr>
          <a:xfrm>
            <a:off x="8326661" y="1804988"/>
            <a:ext cx="2965476" cy="1213890"/>
            <a:chOff x="7992686" y="1804988"/>
            <a:chExt cx="2965476" cy="1213890"/>
          </a:xfrm>
        </p:grpSpPr>
        <p:sp>
          <p:nvSpPr>
            <p:cNvPr id="4" name="矩形 3"/>
            <p:cNvSpPr/>
            <p:nvPr/>
          </p:nvSpPr>
          <p:spPr>
            <a:xfrm>
              <a:off x="7992686" y="1804988"/>
              <a:ext cx="636713" cy="523220"/>
            </a:xfrm>
            <a:prstGeom prst="rect">
              <a:avLst/>
            </a:prstGeom>
          </p:spPr>
          <p:txBody>
            <a:bodyPr wrap="none">
              <a:spAutoFit/>
            </a:bodyPr>
            <a:lstStyle/>
            <a:p>
              <a:r>
                <a:rPr lang="en-US" altLang="zh-CN" sz="2800" dirty="0">
                  <a:latin typeface="汉仪滇黑 W" panose="00020600040101010101" pitchFamily="18" charset="-122"/>
                  <a:ea typeface="汉仪滇黑 W" panose="00020600040101010101" pitchFamily="18" charset="-122"/>
                </a:rPr>
                <a:t>04</a:t>
              </a:r>
              <a:endParaRPr lang="zh-CN" altLang="en-US" sz="2800" dirty="0">
                <a:latin typeface="汉仪滇黑 W" panose="00020600040101010101" pitchFamily="18" charset="-122"/>
                <a:ea typeface="汉仪滇黑 W" panose="00020600040101010101" pitchFamily="18" charset="-122"/>
              </a:endParaRPr>
            </a:p>
          </p:txBody>
        </p:sp>
        <p:sp>
          <p:nvSpPr>
            <p:cNvPr id="22" name="文本框 21"/>
            <p:cNvSpPr txBox="1"/>
            <p:nvPr/>
          </p:nvSpPr>
          <p:spPr>
            <a:xfrm>
              <a:off x="7992686" y="2188933"/>
              <a:ext cx="2965476" cy="829945"/>
            </a:xfrm>
            <a:prstGeom prst="rect">
              <a:avLst/>
            </a:prstGeom>
          </p:spPr>
          <p:txBody>
            <a:bodyPr wrap="square">
              <a:spAutoFit/>
            </a:bodyPr>
            <a:lstStyle>
              <a:defPPr>
                <a:defRPr lang="zh-CN"/>
              </a:defPPr>
              <a:lvl1pPr indent="0" algn="r" fontAlgn="auto" hangingPunct="0">
                <a:lnSpc>
                  <a:spcPct val="150000"/>
                </a:lnSpc>
                <a:buFont typeface="Arial" panose="020B0604020202020204" pitchFamily="34" charset="0"/>
                <a:buNone/>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pPr algn="l"/>
              <a:r>
                <a:rPr lang="zh-CN" altLang="en-US" sz="1600" dirty="0">
                  <a:latin typeface="微软雅黑" panose="020B0503020204020204" charset="-122"/>
                  <a:ea typeface="微软雅黑" panose="020B0503020204020204" charset="-122"/>
                </a:rPr>
                <a:t>设备运行中禁止进行检修、清扫工作</a:t>
              </a:r>
              <a:endParaRPr lang="zh-CN" altLang="en-US" sz="1600" dirty="0">
                <a:latin typeface="微软雅黑" panose="020B0503020204020204" charset="-122"/>
                <a:ea typeface="微软雅黑" panose="020B0503020204020204" charset="-122"/>
              </a:endParaRPr>
            </a:p>
          </p:txBody>
        </p:sp>
      </p:grpSp>
      <p:grpSp>
        <p:nvGrpSpPr>
          <p:cNvPr id="28" name="组合 27"/>
          <p:cNvGrpSpPr/>
          <p:nvPr/>
        </p:nvGrpSpPr>
        <p:grpSpPr>
          <a:xfrm>
            <a:off x="8326661" y="3257323"/>
            <a:ext cx="2965476" cy="1235032"/>
            <a:chOff x="7992686" y="3257323"/>
            <a:chExt cx="2965476" cy="1235032"/>
          </a:xfrm>
        </p:grpSpPr>
        <p:sp>
          <p:nvSpPr>
            <p:cNvPr id="18" name="矩形 17"/>
            <p:cNvSpPr/>
            <p:nvPr/>
          </p:nvSpPr>
          <p:spPr>
            <a:xfrm>
              <a:off x="7992686" y="3257323"/>
              <a:ext cx="636713" cy="523220"/>
            </a:xfrm>
            <a:prstGeom prst="rect">
              <a:avLst/>
            </a:prstGeom>
          </p:spPr>
          <p:txBody>
            <a:bodyPr wrap="none">
              <a:spAutoFit/>
            </a:bodyPr>
            <a:lstStyle/>
            <a:p>
              <a:r>
                <a:rPr lang="en-US" altLang="zh-CN" sz="2800" dirty="0">
                  <a:latin typeface="汉仪滇黑 W" panose="00020600040101010101" pitchFamily="18" charset="-122"/>
                  <a:ea typeface="汉仪滇黑 W" panose="00020600040101010101" pitchFamily="18" charset="-122"/>
                </a:rPr>
                <a:t>05</a:t>
              </a:r>
              <a:endParaRPr lang="zh-CN" altLang="en-US" sz="2800" dirty="0">
                <a:latin typeface="汉仪滇黑 W" panose="00020600040101010101" pitchFamily="18" charset="-122"/>
                <a:ea typeface="汉仪滇黑 W" panose="00020600040101010101" pitchFamily="18" charset="-122"/>
              </a:endParaRPr>
            </a:p>
          </p:txBody>
        </p:sp>
        <p:sp>
          <p:nvSpPr>
            <p:cNvPr id="23" name="文本框 22"/>
            <p:cNvSpPr txBox="1"/>
            <p:nvPr/>
          </p:nvSpPr>
          <p:spPr>
            <a:xfrm>
              <a:off x="7992686" y="3662410"/>
              <a:ext cx="2965476" cy="829945"/>
            </a:xfrm>
            <a:prstGeom prst="rect">
              <a:avLst/>
            </a:prstGeom>
          </p:spPr>
          <p:txBody>
            <a:bodyPr wrap="square">
              <a:spAutoFit/>
            </a:bodyPr>
            <a:lstStyle>
              <a:defPPr>
                <a:defRPr lang="zh-CN"/>
              </a:defPPr>
              <a:lvl1pPr indent="0" algn="r" fontAlgn="auto" hangingPunct="0">
                <a:lnSpc>
                  <a:spcPct val="150000"/>
                </a:lnSpc>
                <a:buFont typeface="Arial" panose="020B0604020202020204" pitchFamily="34" charset="0"/>
                <a:buNone/>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pPr algn="l"/>
              <a:r>
                <a:rPr lang="zh-CN" altLang="en-US" sz="1600" dirty="0">
                  <a:latin typeface="微软雅黑" panose="020B0503020204020204" charset="-122"/>
                  <a:ea typeface="微软雅黑" panose="020B0503020204020204" charset="-122"/>
                </a:rPr>
                <a:t>工作结束将电源关掉，运动部件锁定</a:t>
              </a:r>
              <a:endParaRPr lang="zh-CN" altLang="en-US" sz="1600" dirty="0">
                <a:latin typeface="微软雅黑" panose="020B0503020204020204" charset="-122"/>
                <a:ea typeface="微软雅黑" panose="020B0503020204020204" charset="-122"/>
              </a:endParaRPr>
            </a:p>
          </p:txBody>
        </p:sp>
      </p:grpSp>
      <p:grpSp>
        <p:nvGrpSpPr>
          <p:cNvPr id="29" name="组合 28"/>
          <p:cNvGrpSpPr/>
          <p:nvPr/>
        </p:nvGrpSpPr>
        <p:grpSpPr>
          <a:xfrm>
            <a:off x="8326661" y="4568253"/>
            <a:ext cx="2965476" cy="1231583"/>
            <a:chOff x="7992686" y="4568253"/>
            <a:chExt cx="2965476" cy="1231583"/>
          </a:xfrm>
        </p:grpSpPr>
        <p:sp>
          <p:nvSpPr>
            <p:cNvPr id="6" name="矩形 5"/>
            <p:cNvSpPr/>
            <p:nvPr/>
          </p:nvSpPr>
          <p:spPr>
            <a:xfrm>
              <a:off x="7992686" y="4568253"/>
              <a:ext cx="636713" cy="523220"/>
            </a:xfrm>
            <a:prstGeom prst="rect">
              <a:avLst/>
            </a:prstGeom>
          </p:spPr>
          <p:txBody>
            <a:bodyPr wrap="none">
              <a:spAutoFit/>
            </a:bodyPr>
            <a:lstStyle/>
            <a:p>
              <a:r>
                <a:rPr lang="en-US" altLang="zh-CN" sz="2800" dirty="0">
                  <a:latin typeface="汉仪滇黑 W" panose="00020600040101010101" pitchFamily="18" charset="-122"/>
                  <a:ea typeface="汉仪滇黑 W" panose="00020600040101010101" pitchFamily="18" charset="-122"/>
                </a:rPr>
                <a:t>06</a:t>
              </a:r>
              <a:endParaRPr lang="zh-CN" altLang="en-US" sz="2800" dirty="0">
                <a:latin typeface="汉仪滇黑 W" panose="00020600040101010101" pitchFamily="18" charset="-122"/>
                <a:ea typeface="汉仪滇黑 W" panose="00020600040101010101" pitchFamily="18" charset="-122"/>
              </a:endParaRPr>
            </a:p>
          </p:txBody>
        </p:sp>
        <p:sp>
          <p:nvSpPr>
            <p:cNvPr id="24" name="文本框 23"/>
            <p:cNvSpPr txBox="1"/>
            <p:nvPr/>
          </p:nvSpPr>
          <p:spPr>
            <a:xfrm>
              <a:off x="7992686" y="4969891"/>
              <a:ext cx="2965476" cy="829945"/>
            </a:xfrm>
            <a:prstGeom prst="rect">
              <a:avLst/>
            </a:prstGeom>
          </p:spPr>
          <p:txBody>
            <a:bodyPr wrap="square">
              <a:spAutoFit/>
            </a:bodyPr>
            <a:lstStyle>
              <a:defPPr>
                <a:defRPr lang="zh-CN"/>
              </a:defPPr>
              <a:lvl1pPr indent="0" algn="r" fontAlgn="auto" hangingPunct="0">
                <a:lnSpc>
                  <a:spcPct val="150000"/>
                </a:lnSpc>
                <a:buFont typeface="Arial" panose="020B0604020202020204" pitchFamily="34" charset="0"/>
                <a:buNone/>
                <a:defRPr>
                  <a:solidFill>
                    <a:schemeClr val="tx1">
                      <a:lumMod val="75000"/>
                      <a:lumOff val="25000"/>
                    </a:schemeClr>
                  </a:solidFill>
                  <a:latin typeface="思源黑体 CN Normal" panose="020B0400000000000000" pitchFamily="34" charset="-122"/>
                  <a:ea typeface="思源黑体 CN Normal" panose="020B0400000000000000" pitchFamily="34" charset="-122"/>
                  <a:cs typeface="阿里巴巴普惠体" panose="00020600040101010101" charset="-122"/>
                </a:defRPr>
              </a:lvl1pPr>
            </a:lstStyle>
            <a:p>
              <a:pPr algn="l"/>
              <a:r>
                <a:rPr lang="zh-CN" altLang="en-US" sz="1600" dirty="0">
                  <a:latin typeface="微软雅黑" panose="020B0503020204020204" charset="-122"/>
                  <a:ea typeface="微软雅黑" panose="020B0503020204020204" charset="-122"/>
                </a:rPr>
                <a:t>操作人员的身体必须和运动部件保持一定的安全距离</a:t>
              </a:r>
              <a:endParaRPr lang="zh-CN" altLang="en-US" sz="1600" dirty="0">
                <a:latin typeface="微软雅黑" panose="020B0503020204020204" charset="-122"/>
                <a:ea typeface="微软雅黑" panose="020B0503020204020204" charset="-122"/>
              </a:endParaRPr>
            </a:p>
          </p:txBody>
        </p:sp>
      </p:gr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3212" y="1768542"/>
            <a:ext cx="4211122" cy="42111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85445"/>
            <a:ext cx="4099675" cy="521970"/>
            <a:chOff x="355600" y="122021"/>
            <a:chExt cx="4099675" cy="521970"/>
          </a:xfrm>
        </p:grpSpPr>
        <p:sp>
          <p:nvSpPr>
            <p:cNvPr id="3" name="矩形 2"/>
            <p:cNvSpPr/>
            <p:nvPr/>
          </p:nvSpPr>
          <p:spPr>
            <a:xfrm>
              <a:off x="716395" y="122021"/>
              <a:ext cx="37388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起重机械安全操作规程</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11" name="Text Placeholder 59"/>
          <p:cNvSpPr txBox="1"/>
          <p:nvPr/>
        </p:nvSpPr>
        <p:spPr>
          <a:xfrm>
            <a:off x="913219" y="1414494"/>
            <a:ext cx="7447011" cy="1620434"/>
          </a:xfrm>
          <a:prstGeom prst="rect">
            <a:avLst/>
          </a:prstGeom>
        </p:spPr>
        <p:txBody>
          <a:bodyPr lIns="121907" tIns="60953" rIns="121907" bIns="60953"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作业前应伸出全部支腿，撑脚板下必须垫方木。调整机体水平度，无荷载时水准泡居中。 </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mn-lt"/>
            </a:endParaRPr>
          </a:p>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起重机在伸缩臂杆时，应按规定顺序进行。在伸臂的同时，应相应下放吊钩。 </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lt"/>
            </a:endParaRPr>
          </a:p>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机械停放的地面应平整坚实</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Noto Serif CJK SC" panose="02020400000000000000" pitchFamily="18" charset="-122"/>
            </a:endParaRPr>
          </a:p>
        </p:txBody>
      </p:sp>
      <p:sp>
        <p:nvSpPr>
          <p:cNvPr id="34" name="Text Placeholder 59"/>
          <p:cNvSpPr txBox="1"/>
          <p:nvPr/>
        </p:nvSpPr>
        <p:spPr>
          <a:xfrm>
            <a:off x="6096000" y="1600642"/>
            <a:ext cx="2343425" cy="1248139"/>
          </a:xfrm>
          <a:prstGeom prst="rect">
            <a:avLst/>
          </a:prstGeom>
        </p:spPr>
        <p:txBody>
          <a:bodyPr lIns="121907" tIns="60953" rIns="121907" bIns="60953"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spcBef>
                <a:spcPts val="0"/>
              </a:spcBef>
            </a:pPr>
            <a:endParaRPr lang="en-US" sz="1600" dirty="0">
              <a:solidFill>
                <a:schemeClr val="tx1">
                  <a:lumMod val="75000"/>
                  <a:lumOff val="25000"/>
                </a:schemeClr>
              </a:solidFill>
              <a:latin typeface="微软雅黑" panose="020B0503020204020204" charset="-122"/>
              <a:ea typeface="微软雅黑" panose="020B0503020204020204" charset="-122"/>
              <a:sym typeface="Noto Serif CJK SC" panose="02020400000000000000" pitchFamily="18" charset="-122"/>
            </a:endParaRPr>
          </a:p>
        </p:txBody>
      </p:sp>
      <p:sp>
        <p:nvSpPr>
          <p:cNvPr id="35" name="Text Placeholder 59"/>
          <p:cNvSpPr txBox="1"/>
          <p:nvPr/>
        </p:nvSpPr>
        <p:spPr>
          <a:xfrm>
            <a:off x="4491788" y="3429000"/>
            <a:ext cx="6809642" cy="2554158"/>
          </a:xfrm>
          <a:prstGeom prst="rect">
            <a:avLst/>
          </a:prstGeom>
        </p:spPr>
        <p:txBody>
          <a:bodyPr lIns="121907" tIns="60953" rIns="121907" bIns="60953"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作业时应有足够的工作场地，起重臂起落及回转半径内无障碍   物，夜间作业应有充足的照明设备</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mn-lt"/>
            </a:endParaRPr>
          </a:p>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作业前必须检查力矩限制器、变幅指示器、防脱钩装置及吊索具，确认安全</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Noto Serif CJK SC" panose="02020400000000000000" pitchFamily="18" charset="-122"/>
            </a:endParaRPr>
          </a:p>
          <a:p>
            <a:pPr marL="285750" indent="-285750" algn="just">
              <a:lnSpc>
                <a:spcPct val="150000"/>
              </a:lnSpc>
              <a:spcBef>
                <a:spcPts val="0"/>
              </a:spcBef>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sym typeface="+mn-lt"/>
              </a:rPr>
              <a:t>吊车的作业人员和指挥人员必须密切配合，指挥人员必须熟悉所指挥机械性能，操作人员应严格执行指挥人员的信号，如信号不清或错误时、操作人员可拒绝执行</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lt"/>
            </a:endParaRPr>
          </a:p>
          <a:p>
            <a:pPr marL="285750" indent="-285750" algn="just">
              <a:lnSpc>
                <a:spcPct val="150000"/>
              </a:lnSpc>
              <a:spcBef>
                <a:spcPts val="0"/>
              </a:spcBef>
              <a:buFont typeface="Arial" panose="020B0604020202020204" pitchFamily="34" charset="0"/>
              <a:buChar char="•"/>
            </a:pPr>
            <a:endParaRPr lang="en-US" sz="1600" dirty="0">
              <a:solidFill>
                <a:schemeClr val="tx1">
                  <a:lumMod val="75000"/>
                  <a:lumOff val="25000"/>
                </a:schemeClr>
              </a:solidFill>
              <a:latin typeface="微软雅黑" panose="020B0503020204020204" charset="-122"/>
              <a:ea typeface="微软雅黑" panose="020B0503020204020204" charset="-122"/>
              <a:sym typeface="Noto Serif CJK SC" panose="02020400000000000000" pitchFamily="18" charset="-122"/>
            </a:endParaRPr>
          </a:p>
        </p:txBody>
      </p:sp>
      <p:sp>
        <p:nvSpPr>
          <p:cNvPr id="36" name="Text Placeholder 59"/>
          <p:cNvSpPr txBox="1"/>
          <p:nvPr/>
        </p:nvSpPr>
        <p:spPr>
          <a:xfrm>
            <a:off x="7590057" y="4687086"/>
            <a:ext cx="2826292" cy="1248139"/>
          </a:xfrm>
          <a:prstGeom prst="rect">
            <a:avLst/>
          </a:prstGeom>
        </p:spPr>
        <p:txBody>
          <a:bodyPr lIns="121907" tIns="60953" rIns="121907" bIns="60953"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spcBef>
                <a:spcPts val="0"/>
              </a:spcBef>
            </a:pPr>
            <a:endParaRPr lang="en-US" sz="1600" dirty="0">
              <a:solidFill>
                <a:schemeClr val="tx1">
                  <a:lumMod val="75000"/>
                  <a:lumOff val="25000"/>
                </a:schemeClr>
              </a:solidFill>
              <a:latin typeface="微软雅黑" panose="020B0503020204020204" charset="-122"/>
              <a:ea typeface="微软雅黑" panose="020B0503020204020204" charset="-122"/>
              <a:sym typeface="Noto Serif CJK SC" panose="02020400000000000000" pitchFamily="18"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0414" y="3142789"/>
            <a:ext cx="3292058" cy="3292058"/>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5666" y="1467483"/>
            <a:ext cx="2343425" cy="1727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2162730" y="2483139"/>
            <a:ext cx="79552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消防及特种作业管理</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第四部分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95605"/>
            <a:ext cx="1966075" cy="521970"/>
            <a:chOff x="355600" y="122021"/>
            <a:chExt cx="1966075" cy="521970"/>
          </a:xfrm>
        </p:grpSpPr>
        <p:sp>
          <p:nvSpPr>
            <p:cNvPr id="3" name="矩形 2"/>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消防知识</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10" name="矩形: 圆角 9"/>
          <p:cNvSpPr/>
          <p:nvPr/>
        </p:nvSpPr>
        <p:spPr>
          <a:xfrm>
            <a:off x="1252938" y="1689100"/>
            <a:ext cx="2575227" cy="1143000"/>
          </a:xfrm>
          <a:prstGeom prst="roundRect">
            <a:avLst>
              <a:gd name="adj" fmla="val 6667"/>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rPr>
              <a:t>非紧急情况不得挪用固定配置的灭火器材</a:t>
            </a:r>
            <a:endPar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endParaRPr>
          </a:p>
        </p:txBody>
      </p:sp>
      <p:sp>
        <p:nvSpPr>
          <p:cNvPr id="11" name="矩形: 圆角 10"/>
          <p:cNvSpPr/>
          <p:nvPr/>
        </p:nvSpPr>
        <p:spPr>
          <a:xfrm>
            <a:off x="4115826" y="1689100"/>
            <a:ext cx="2575227" cy="1143000"/>
          </a:xfrm>
          <a:prstGeom prst="roundRect">
            <a:avLst>
              <a:gd name="adj" fmla="val 6667"/>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lumMod val="75000"/>
                    <a:lumOff val="25000"/>
                  </a:schemeClr>
                </a:solidFill>
                <a:latin typeface="微软雅黑" panose="020B0503020204020204" charset="-122"/>
                <a:ea typeface="微软雅黑" panose="020B0503020204020204" charset="-122"/>
                <a:sym typeface="+mn-ea"/>
              </a:rPr>
              <a:t>保持消防通道随时畅通</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2" name="矩形: 圆角 11"/>
          <p:cNvSpPr/>
          <p:nvPr/>
        </p:nvSpPr>
        <p:spPr>
          <a:xfrm>
            <a:off x="1252938" y="4605060"/>
            <a:ext cx="2575227" cy="1143000"/>
          </a:xfrm>
          <a:prstGeom prst="roundRect">
            <a:avLst>
              <a:gd name="adj" fmla="val 6667"/>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rPr>
              <a:t>有紧急情况及时上报</a:t>
            </a:r>
            <a:endPar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endParaRPr>
          </a:p>
        </p:txBody>
      </p:sp>
      <p:sp>
        <p:nvSpPr>
          <p:cNvPr id="13" name="矩形: 圆角 12"/>
          <p:cNvSpPr/>
          <p:nvPr/>
        </p:nvSpPr>
        <p:spPr>
          <a:xfrm>
            <a:off x="1252938" y="3147080"/>
            <a:ext cx="2575227" cy="1143000"/>
          </a:xfrm>
          <a:prstGeom prst="roundRect">
            <a:avLst>
              <a:gd name="adj" fmla="val 6667"/>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lumMod val="75000"/>
                    <a:lumOff val="25000"/>
                  </a:schemeClr>
                </a:solidFill>
                <a:latin typeface="微软雅黑" panose="020B0503020204020204" charset="-122"/>
                <a:ea typeface="微软雅黑" panose="020B0503020204020204" charset="-122"/>
                <a:sym typeface="+mn-ea"/>
              </a:rPr>
              <a:t>按照要求使用易燃易爆危险品</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4" name="矩形: 圆角 13"/>
          <p:cNvSpPr/>
          <p:nvPr/>
        </p:nvSpPr>
        <p:spPr>
          <a:xfrm>
            <a:off x="4115826" y="3147080"/>
            <a:ext cx="2575227" cy="1143000"/>
          </a:xfrm>
          <a:prstGeom prst="roundRect">
            <a:avLst>
              <a:gd name="adj" fmla="val 6667"/>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rPr>
              <a:t>施工现场严禁私拉乱接电线</a:t>
            </a:r>
            <a:endPar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sym typeface="+mn-ea"/>
            </a:endParaRPr>
          </a:p>
        </p:txBody>
      </p:sp>
      <p:sp>
        <p:nvSpPr>
          <p:cNvPr id="15" name="矩形: 圆角 14"/>
          <p:cNvSpPr/>
          <p:nvPr/>
        </p:nvSpPr>
        <p:spPr>
          <a:xfrm>
            <a:off x="4115825" y="4605060"/>
            <a:ext cx="2575227" cy="1143000"/>
          </a:xfrm>
          <a:prstGeom prst="roundRect">
            <a:avLst>
              <a:gd name="adj" fmla="val 6667"/>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lumMod val="75000"/>
                    <a:lumOff val="25000"/>
                  </a:schemeClr>
                </a:solidFill>
                <a:latin typeface="微软雅黑" panose="020B0503020204020204" charset="-122"/>
                <a:ea typeface="微软雅黑" panose="020B0503020204020204" charset="-122"/>
                <a:sym typeface="+mn-ea"/>
              </a:rPr>
              <a:t>火警电话</a:t>
            </a:r>
            <a:r>
              <a:rPr lang="en-US" altLang="zh-CN" sz="1600">
                <a:solidFill>
                  <a:schemeClr val="tx1">
                    <a:lumMod val="75000"/>
                    <a:lumOff val="25000"/>
                  </a:schemeClr>
                </a:solidFill>
                <a:latin typeface="微软雅黑" panose="020B0503020204020204" charset="-122"/>
                <a:ea typeface="微软雅黑" panose="020B0503020204020204" charset="-122"/>
                <a:sym typeface="+mn-ea"/>
              </a:rPr>
              <a:t>119</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8712" y="1203119"/>
            <a:ext cx="4451762" cy="44517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61" y="4241800"/>
            <a:ext cx="3869961" cy="2338409"/>
          </a:xfrm>
          <a:prstGeom prst="rect">
            <a:avLst/>
          </a:prstGeom>
        </p:spPr>
      </p:pic>
      <p:pic>
        <p:nvPicPr>
          <p:cNvPr id="32" name="图片 3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20327"/>
          <a:stretch>
            <a:fillRect/>
          </a:stretch>
        </p:blipFill>
        <p:spPr>
          <a:xfrm flipH="1">
            <a:off x="8327904" y="3793955"/>
            <a:ext cx="3864096" cy="2747603"/>
          </a:xfrm>
          <a:prstGeom prst="rect">
            <a:avLst/>
          </a:prstGeom>
        </p:spPr>
      </p:pic>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grpSp>
        <p:nvGrpSpPr>
          <p:cNvPr id="13" name="组合 12"/>
          <p:cNvGrpSpPr/>
          <p:nvPr/>
        </p:nvGrpSpPr>
        <p:grpSpPr>
          <a:xfrm>
            <a:off x="1517563" y="1814337"/>
            <a:ext cx="3988422" cy="585715"/>
            <a:chOff x="1136772" y="2336572"/>
            <a:chExt cx="3988422" cy="585715"/>
          </a:xfrm>
        </p:grpSpPr>
        <p:sp>
          <p:nvSpPr>
            <p:cNvPr id="3" name="文本框 2"/>
            <p:cNvSpPr txBox="1"/>
            <p:nvPr>
              <p:custDataLst>
                <p:tags r:id="rId7"/>
              </p:custDataLst>
            </p:nvPr>
          </p:nvSpPr>
          <p:spPr>
            <a:xfrm>
              <a:off x="1741914" y="2400317"/>
              <a:ext cx="3383280" cy="521970"/>
            </a:xfrm>
            <a:prstGeom prst="rect">
              <a:avLst/>
            </a:prstGeom>
            <a:noFill/>
          </p:spPr>
          <p:txBody>
            <a:bodyPr wrap="none" rtlCol="0">
              <a:spAutoFit/>
            </a:bodyPr>
            <a:lstStyle/>
            <a:p>
              <a:pPr algn="l"/>
              <a:r>
                <a:rPr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安全知识与安全标志</a:t>
              </a:r>
              <a:endParaRPr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12" name="图片 11"/>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14" name="组合 13"/>
          <p:cNvGrpSpPr/>
          <p:nvPr/>
        </p:nvGrpSpPr>
        <p:grpSpPr>
          <a:xfrm>
            <a:off x="1517563" y="2590515"/>
            <a:ext cx="4699622" cy="585715"/>
            <a:chOff x="1136772" y="2336572"/>
            <a:chExt cx="4699622" cy="585715"/>
          </a:xfrm>
        </p:grpSpPr>
        <p:sp>
          <p:nvSpPr>
            <p:cNvPr id="15" name="文本框 14"/>
            <p:cNvSpPr txBox="1"/>
            <p:nvPr>
              <p:custDataLst>
                <p:tags r:id="rId10"/>
              </p:custDataLst>
            </p:nvPr>
          </p:nvSpPr>
          <p:spPr>
            <a:xfrm>
              <a:off x="1741914" y="2400317"/>
              <a:ext cx="40944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劳保用品与化学品的使用</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16" name="图片 15"/>
            <p:cNvPicPr>
              <a:picLocks noChangeAspect="1"/>
            </p:cNvPicPr>
            <p:nvPr>
              <p:custDataLst>
                <p:tags r:id="rId11"/>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17" name="组合 16"/>
          <p:cNvGrpSpPr/>
          <p:nvPr/>
        </p:nvGrpSpPr>
        <p:grpSpPr>
          <a:xfrm>
            <a:off x="1517563" y="3348904"/>
            <a:ext cx="4344022" cy="585715"/>
            <a:chOff x="1136772" y="2336572"/>
            <a:chExt cx="4344022" cy="585715"/>
          </a:xfrm>
        </p:grpSpPr>
        <p:sp>
          <p:nvSpPr>
            <p:cNvPr id="18" name="文本框 17"/>
            <p:cNvSpPr txBox="1"/>
            <p:nvPr>
              <p:custDataLst>
                <p:tags r:id="rId12"/>
              </p:custDataLst>
            </p:nvPr>
          </p:nvSpPr>
          <p:spPr>
            <a:xfrm>
              <a:off x="1741914" y="2400317"/>
              <a:ext cx="37388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现场机械使用安全须知</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19" name="图片 18"/>
            <p:cNvPicPr>
              <a:picLocks noChangeAspect="1"/>
            </p:cNvPicPr>
            <p:nvPr>
              <p:custDataLst>
                <p:tags r:id="rId13"/>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20" name="组合 19"/>
          <p:cNvGrpSpPr/>
          <p:nvPr/>
        </p:nvGrpSpPr>
        <p:grpSpPr>
          <a:xfrm>
            <a:off x="1517563" y="4145871"/>
            <a:ext cx="4699622" cy="585715"/>
            <a:chOff x="1136772" y="2336572"/>
            <a:chExt cx="4699622" cy="585715"/>
          </a:xfrm>
        </p:grpSpPr>
        <p:sp>
          <p:nvSpPr>
            <p:cNvPr id="21" name="文本框 20"/>
            <p:cNvSpPr txBox="1"/>
            <p:nvPr>
              <p:custDataLst>
                <p:tags r:id="rId14"/>
              </p:custDataLst>
            </p:nvPr>
          </p:nvSpPr>
          <p:spPr>
            <a:xfrm>
              <a:off x="1741914" y="2400317"/>
              <a:ext cx="40944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消防管理及特种作业管理</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22" name="图片 21"/>
            <p:cNvPicPr>
              <a:picLocks noChangeAspect="1"/>
            </p:cNvPicPr>
            <p:nvPr>
              <p:custDataLst>
                <p:tags r:id="rId15"/>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23" name="组合 22"/>
          <p:cNvGrpSpPr/>
          <p:nvPr/>
        </p:nvGrpSpPr>
        <p:grpSpPr>
          <a:xfrm>
            <a:off x="6581420" y="1814337"/>
            <a:ext cx="3632822" cy="585715"/>
            <a:chOff x="1136772" y="2336572"/>
            <a:chExt cx="3632822" cy="585715"/>
          </a:xfrm>
        </p:grpSpPr>
        <p:sp>
          <p:nvSpPr>
            <p:cNvPr id="24" name="文本框 23"/>
            <p:cNvSpPr txBox="1"/>
            <p:nvPr>
              <p:custDataLst>
                <p:tags r:id="rId16"/>
              </p:custDataLst>
            </p:nvPr>
          </p:nvSpPr>
          <p:spPr>
            <a:xfrm>
              <a:off x="1741914" y="240031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高空作业安全常识</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25" name="图片 24"/>
            <p:cNvPicPr>
              <a:picLocks noChangeAspect="1"/>
            </p:cNvPicPr>
            <p:nvPr>
              <p:custDataLst>
                <p:tags r:id="rId17"/>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27" name="组合 26"/>
          <p:cNvGrpSpPr/>
          <p:nvPr/>
        </p:nvGrpSpPr>
        <p:grpSpPr>
          <a:xfrm>
            <a:off x="6581420" y="2590515"/>
            <a:ext cx="3632822" cy="585715"/>
            <a:chOff x="1136772" y="2336572"/>
            <a:chExt cx="3632822" cy="585715"/>
          </a:xfrm>
        </p:grpSpPr>
        <p:sp>
          <p:nvSpPr>
            <p:cNvPr id="28" name="文本框 27"/>
            <p:cNvSpPr txBox="1"/>
            <p:nvPr>
              <p:custDataLst>
                <p:tags r:id="rId18"/>
              </p:custDataLst>
            </p:nvPr>
          </p:nvSpPr>
          <p:spPr>
            <a:xfrm>
              <a:off x="1741914" y="240031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现场用电安全常识</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29" name="图片 28"/>
            <p:cNvPicPr>
              <a:picLocks noChangeAspect="1"/>
            </p:cNvPicPr>
            <p:nvPr>
              <p:custDataLst>
                <p:tags r:id="rId19"/>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30" name="组合 29"/>
          <p:cNvGrpSpPr/>
          <p:nvPr/>
        </p:nvGrpSpPr>
        <p:grpSpPr>
          <a:xfrm>
            <a:off x="6581420" y="3348904"/>
            <a:ext cx="3988422" cy="585715"/>
            <a:chOff x="1136772" y="2336572"/>
            <a:chExt cx="3988422" cy="585715"/>
          </a:xfrm>
        </p:grpSpPr>
        <p:sp>
          <p:nvSpPr>
            <p:cNvPr id="2" name="文本框 1"/>
            <p:cNvSpPr txBox="1"/>
            <p:nvPr>
              <p:custDataLst>
                <p:tags r:id="rId20"/>
              </p:custDataLst>
            </p:nvPr>
          </p:nvSpPr>
          <p:spPr>
            <a:xfrm>
              <a:off x="1741914" y="2400317"/>
              <a:ext cx="33832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急救及相关应急措施</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4" name="图片 3"/>
            <p:cNvPicPr>
              <a:picLocks noChangeAspect="1"/>
            </p:cNvPicPr>
            <p:nvPr>
              <p:custDataLst>
                <p:tags r:id="rId21"/>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grpSp>
        <p:nvGrpSpPr>
          <p:cNvPr id="5" name="组合 4"/>
          <p:cNvGrpSpPr/>
          <p:nvPr/>
        </p:nvGrpSpPr>
        <p:grpSpPr>
          <a:xfrm>
            <a:off x="6581420" y="4145871"/>
            <a:ext cx="3632822" cy="585715"/>
            <a:chOff x="1136772" y="2336572"/>
            <a:chExt cx="3632822" cy="585715"/>
          </a:xfrm>
        </p:grpSpPr>
        <p:sp>
          <p:nvSpPr>
            <p:cNvPr id="6" name="文本框 5"/>
            <p:cNvSpPr txBox="1"/>
            <p:nvPr>
              <p:custDataLst>
                <p:tags r:id="rId22"/>
              </p:custDataLst>
            </p:nvPr>
          </p:nvSpPr>
          <p:spPr>
            <a:xfrm>
              <a:off x="1741914" y="240031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rPr>
                <a:t>安全施工十大纪律</a:t>
              </a:r>
              <a:endParaRPr lang="zh-CN" altLang="en-US" sz="2800" dirty="0">
                <a:solidFill>
                  <a:schemeClr val="tx1">
                    <a:lumMod val="85000"/>
                    <a:lumOff val="15000"/>
                  </a:schemeClr>
                </a:solidFill>
                <a:latin typeface="微软雅黑" panose="020B0503020204020204" charset="-122"/>
                <a:ea typeface="微软雅黑" panose="020B0503020204020204" charset="-122"/>
                <a:cs typeface="阿里巴巴普惠体" panose="00020600040101010101" charset="-122"/>
              </a:endParaRPr>
            </a:p>
          </p:txBody>
        </p:sp>
        <p:pic>
          <p:nvPicPr>
            <p:cNvPr id="7" name="图片 6"/>
            <p:cNvPicPr>
              <a:picLocks noChangeAspect="1"/>
            </p:cNvPicPr>
            <p:nvPr>
              <p:custDataLst>
                <p:tags r:id="rId23"/>
              </p:custDataLst>
            </p:nvPr>
          </p:nvPicPr>
          <p:blipFill>
            <a:blip r:embed="rId9" cstate="print">
              <a:extLst>
                <a:ext uri="{28A0092B-C50C-407E-A947-70E740481C1C}">
                  <a14:useLocalDpi xmlns:a14="http://schemas.microsoft.com/office/drawing/2010/main" val="0"/>
                </a:ext>
              </a:extLst>
            </a:blip>
            <a:stretch>
              <a:fillRect/>
            </a:stretch>
          </p:blipFill>
          <p:spPr>
            <a:xfrm>
              <a:off x="1136772" y="2336572"/>
              <a:ext cx="605142" cy="533295"/>
            </a:xfrm>
            <a:prstGeom prst="rect">
              <a:avLst/>
            </a:prstGeom>
          </p:spPr>
        </p:pic>
      </p:grpSp>
      <p:sp>
        <p:nvSpPr>
          <p:cNvPr id="8" name="矩形 7"/>
          <p:cNvSpPr/>
          <p:nvPr>
            <p:custDataLst>
              <p:tags r:id="rId24"/>
            </p:custDataLst>
          </p:nvPr>
        </p:nvSpPr>
        <p:spPr>
          <a:xfrm>
            <a:off x="5212343" y="702142"/>
            <a:ext cx="1757680" cy="922020"/>
          </a:xfrm>
          <a:prstGeom prst="rect">
            <a:avLst/>
          </a:prstGeom>
        </p:spPr>
        <p:txBody>
          <a:bodyPr wrap="none">
            <a:spAutoFit/>
          </a:bodyPr>
          <a:lstStyle/>
          <a:p>
            <a:pPr algn="ctr"/>
            <a:r>
              <a:rPr lang="zh-CN" altLang="en-US" sz="5400" dirty="0">
                <a:gradFill>
                  <a:gsLst>
                    <a:gs pos="0">
                      <a:srgbClr val="CF1307"/>
                    </a:gs>
                    <a:gs pos="100000">
                      <a:srgbClr val="AD0809"/>
                    </a:gs>
                  </a:gsLst>
                  <a:lin ang="5400000" scaled="1"/>
                </a:gradFill>
                <a:latin typeface="微软雅黑" panose="020B0503020204020204" charset="-122"/>
                <a:ea typeface="微软雅黑" panose="020B0503020204020204" charset="-122"/>
              </a:rPr>
              <a:t>目 录</a:t>
            </a:r>
            <a:endParaRPr lang="zh-CN" altLang="en-US" sz="5400" dirty="0">
              <a:gradFill>
                <a:gsLst>
                  <a:gs pos="0">
                    <a:srgbClr val="CF1307"/>
                  </a:gs>
                  <a:gs pos="100000">
                    <a:srgbClr val="AD0809"/>
                  </a:gs>
                </a:gsLst>
                <a:lin ang="5400000" scaled="1"/>
              </a:gra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par>
                          <p:cTn id="57" fill="hold">
                            <p:stCondLst>
                              <p:cond delay="500"/>
                            </p:stCondLst>
                            <p:childTnLst>
                              <p:par>
                                <p:cTn id="58" presetID="53" presetClass="entr" presetSubtype="16"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65125"/>
            <a:ext cx="1610475" cy="521970"/>
            <a:chOff x="355600" y="122021"/>
            <a:chExt cx="1610475" cy="521970"/>
          </a:xfrm>
        </p:grpSpPr>
        <p:sp>
          <p:nvSpPr>
            <p:cNvPr id="3" name="矩形 2"/>
            <p:cNvSpPr/>
            <p:nvPr/>
          </p:nvSpPr>
          <p:spPr>
            <a:xfrm>
              <a:off x="716395" y="122021"/>
              <a:ext cx="1249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灭火器</a:t>
              </a:r>
              <a:endParaRPr lang="zh-CN" altLang="en-US" sz="28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653" y="2059110"/>
            <a:ext cx="3992125" cy="3992125"/>
          </a:xfrm>
          <a:prstGeom prst="rect">
            <a:avLst/>
          </a:prstGeom>
        </p:spPr>
      </p:pic>
      <p:sp>
        <p:nvSpPr>
          <p:cNvPr id="11" name="矩形 10"/>
          <p:cNvSpPr/>
          <p:nvPr/>
        </p:nvSpPr>
        <p:spPr>
          <a:xfrm>
            <a:off x="965822" y="1392208"/>
            <a:ext cx="1960880"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灭火器的使用：</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12" name="组合 11"/>
          <p:cNvGrpSpPr/>
          <p:nvPr/>
        </p:nvGrpSpPr>
        <p:grpSpPr>
          <a:xfrm>
            <a:off x="5334000" y="1998543"/>
            <a:ext cx="6337300" cy="1130995"/>
            <a:chOff x="959387" y="1542302"/>
            <a:chExt cx="5357254" cy="1130995"/>
          </a:xfrm>
        </p:grpSpPr>
        <p:sp>
          <p:nvSpPr>
            <p:cNvPr id="13" name="矩形: 圆角 12"/>
            <p:cNvSpPr/>
            <p:nvPr/>
          </p:nvSpPr>
          <p:spPr>
            <a:xfrm>
              <a:off x="959388" y="1542302"/>
              <a:ext cx="1711767" cy="441926"/>
            </a:xfrm>
            <a:prstGeom prst="roundRect">
              <a:avLst/>
            </a:prstGeom>
            <a:gradFill>
              <a:gsLst>
                <a:gs pos="0">
                  <a:srgbClr val="FFE36E"/>
                </a:gs>
                <a:gs pos="100000">
                  <a:srgbClr val="FFCF13"/>
                </a:gs>
              </a:gsLst>
              <a:lin ang="5400000" scaled="1"/>
            </a:gradFill>
          </p:spPr>
          <p:txBody>
            <a:bodyPr wrap="squar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二氧化碳灭火器</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14" name="矩形 13"/>
            <p:cNvSpPr/>
            <p:nvPr/>
          </p:nvSpPr>
          <p:spPr>
            <a:xfrm>
              <a:off x="959387" y="1942412"/>
              <a:ext cx="5357254" cy="730885"/>
            </a:xfrm>
            <a:prstGeom prst="rect">
              <a:avLst/>
            </a:prstGeom>
          </p:spPr>
          <p:txBody>
            <a:bodyPr wrap="square">
              <a:spAutoFit/>
            </a:bodyPr>
            <a:lstStyle/>
            <a:p>
              <a:pPr>
                <a:lnSpc>
                  <a:spcPct val="130000"/>
                </a:lnSpc>
                <a:spcBef>
                  <a:spcPts val="600"/>
                </a:spcBef>
              </a:pPr>
              <a:r>
                <a:rPr lang="zh-CN" altLang="en-US" sz="1600" dirty="0">
                  <a:solidFill>
                    <a:schemeClr val="tx1">
                      <a:lumMod val="75000"/>
                      <a:lumOff val="25000"/>
                    </a:schemeClr>
                  </a:solidFill>
                  <a:latin typeface="微软雅黑" panose="020B0503020204020204" charset="-122"/>
                  <a:ea typeface="微软雅黑" panose="020B0503020204020204" charset="-122"/>
                </a:rPr>
                <a:t>二氧化碳灭火器主要适用于各种易燃、可燃液体、可燃气体火灾，还可扑救仪器仪表、图书档案、工艺器和低压电器设备等的初起火灾</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5" name="组合 14"/>
          <p:cNvGrpSpPr/>
          <p:nvPr/>
        </p:nvGrpSpPr>
        <p:grpSpPr>
          <a:xfrm>
            <a:off x="5334000" y="3406957"/>
            <a:ext cx="5957347" cy="1130995"/>
            <a:chOff x="959387" y="1542302"/>
            <a:chExt cx="5036060" cy="1130995"/>
          </a:xfrm>
        </p:grpSpPr>
        <p:sp>
          <p:nvSpPr>
            <p:cNvPr id="16" name="矩形: 圆角 15"/>
            <p:cNvSpPr/>
            <p:nvPr/>
          </p:nvSpPr>
          <p:spPr>
            <a:xfrm>
              <a:off x="959387" y="1542302"/>
              <a:ext cx="1331262" cy="441926"/>
            </a:xfrm>
            <a:prstGeom prst="roundRect">
              <a:avLst/>
            </a:prstGeom>
            <a:gradFill>
              <a:gsLst>
                <a:gs pos="0">
                  <a:srgbClr val="FFE36E"/>
                </a:gs>
                <a:gs pos="100000">
                  <a:srgbClr val="FFCF13"/>
                </a:gs>
              </a:gsLst>
              <a:lin ang="5400000" scaled="1"/>
            </a:gradFill>
          </p:spPr>
          <p:txBody>
            <a:bodyPr wrap="squar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干粉灭火器</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17" name="矩形 16"/>
            <p:cNvSpPr/>
            <p:nvPr/>
          </p:nvSpPr>
          <p:spPr>
            <a:xfrm>
              <a:off x="959387" y="1942412"/>
              <a:ext cx="5036060" cy="730885"/>
            </a:xfrm>
            <a:prstGeom prst="rect">
              <a:avLst/>
            </a:prstGeom>
          </p:spPr>
          <p:txBody>
            <a:bodyPr wrap="square">
              <a:spAutoFit/>
            </a:bodyPr>
            <a:lstStyle/>
            <a:p>
              <a:pPr>
                <a:lnSpc>
                  <a:spcPct val="130000"/>
                </a:lnSpc>
                <a:spcBef>
                  <a:spcPts val="600"/>
                </a:spcBef>
              </a:pPr>
              <a:r>
                <a:rPr lang="zh-CN" altLang="en-US" sz="1600" dirty="0">
                  <a:solidFill>
                    <a:schemeClr val="tx1">
                      <a:lumMod val="75000"/>
                      <a:lumOff val="25000"/>
                    </a:schemeClr>
                  </a:solidFill>
                  <a:latin typeface="微软雅黑" panose="020B0503020204020204" charset="-122"/>
                  <a:ea typeface="微软雅黑" panose="020B0503020204020204" charset="-122"/>
                </a:rPr>
                <a:t>干粉灭火器适用于扑救各种易燃、可燃液体和易燃、可燃气体火灾，以及电器设备火灾</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8" name="组合 17"/>
          <p:cNvGrpSpPr/>
          <p:nvPr/>
        </p:nvGrpSpPr>
        <p:grpSpPr>
          <a:xfrm>
            <a:off x="5334000" y="4819091"/>
            <a:ext cx="5957347" cy="1130995"/>
            <a:chOff x="959387" y="1542302"/>
            <a:chExt cx="5036060" cy="1130995"/>
          </a:xfrm>
        </p:grpSpPr>
        <p:sp>
          <p:nvSpPr>
            <p:cNvPr id="19" name="矩形: 圆角 18"/>
            <p:cNvSpPr/>
            <p:nvPr/>
          </p:nvSpPr>
          <p:spPr>
            <a:xfrm>
              <a:off x="959387" y="1542302"/>
              <a:ext cx="1331262" cy="441926"/>
            </a:xfrm>
            <a:prstGeom prst="roundRect">
              <a:avLst/>
            </a:prstGeom>
            <a:gradFill>
              <a:gsLst>
                <a:gs pos="0">
                  <a:srgbClr val="FFE36E"/>
                </a:gs>
                <a:gs pos="100000">
                  <a:srgbClr val="FFCF13"/>
                </a:gs>
              </a:gsLst>
              <a:lin ang="5400000" scaled="1"/>
            </a:gradFill>
          </p:spPr>
          <p:txBody>
            <a:bodyPr wrap="squar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泡沫灭火器</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20" name="矩形 19"/>
            <p:cNvSpPr/>
            <p:nvPr/>
          </p:nvSpPr>
          <p:spPr>
            <a:xfrm>
              <a:off x="959387" y="1942412"/>
              <a:ext cx="5036060" cy="730885"/>
            </a:xfrm>
            <a:prstGeom prst="rect">
              <a:avLst/>
            </a:prstGeom>
          </p:spPr>
          <p:txBody>
            <a:bodyPr wrap="square">
              <a:spAutoFit/>
            </a:bodyPr>
            <a:lstStyle/>
            <a:p>
              <a:pPr>
                <a:lnSpc>
                  <a:spcPct val="130000"/>
                </a:lnSpc>
                <a:spcBef>
                  <a:spcPts val="600"/>
                </a:spcBef>
              </a:pPr>
              <a:r>
                <a:rPr lang="zh-CN" altLang="en-US" sz="1600" dirty="0">
                  <a:solidFill>
                    <a:schemeClr val="tx1">
                      <a:lumMod val="75000"/>
                      <a:lumOff val="25000"/>
                    </a:schemeClr>
                  </a:solidFill>
                  <a:latin typeface="微软雅黑" panose="020B0503020204020204" charset="-122"/>
                  <a:ea typeface="微软雅黑" panose="020B0503020204020204" charset="-122"/>
                </a:rPr>
                <a:t>泡沫灭火器主要适用于扑救各种油类火灾、木材、纤维、橡胶等固体可燃物火灾</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sp>
        <p:nvSpPr>
          <p:cNvPr id="21" name="矩形 20"/>
          <p:cNvSpPr/>
          <p:nvPr/>
        </p:nvSpPr>
        <p:spPr>
          <a:xfrm>
            <a:off x="5108943" y="1392208"/>
            <a:ext cx="1960880"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灭火器的类型：</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02223" y="2194531"/>
            <a:ext cx="4608077" cy="1753235"/>
          </a:xfrm>
          <a:prstGeom prst="rect">
            <a:avLst/>
          </a:prstGeom>
          <a:noFill/>
        </p:spPr>
        <p:txBody>
          <a:bodyPr wrap="square" rtlCol="0" anchor="t">
            <a:spAutoFit/>
          </a:bodyPr>
          <a:lstStyle/>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吸烟有害健康，会导致口腔癌、食道癌、喉癌、肺癌、胰腺癌、胆囊癌</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影响环境</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火灾</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nvGrpSpPr>
          <p:cNvPr id="2" name="组合 1"/>
          <p:cNvGrpSpPr/>
          <p:nvPr/>
        </p:nvGrpSpPr>
        <p:grpSpPr>
          <a:xfrm>
            <a:off x="291465" y="385445"/>
            <a:ext cx="1966075" cy="521970"/>
            <a:chOff x="355600" y="122021"/>
            <a:chExt cx="1966075" cy="521970"/>
          </a:xfrm>
        </p:grpSpPr>
        <p:sp>
          <p:nvSpPr>
            <p:cNvPr id="5" name="矩形 4"/>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吸烟危害</a:t>
              </a:r>
              <a:endParaRPr lang="zh-CN" altLang="en-US" sz="2800"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10" name="矩形: 圆角 9"/>
          <p:cNvSpPr/>
          <p:nvPr/>
        </p:nvSpPr>
        <p:spPr>
          <a:xfrm>
            <a:off x="1602223" y="1592263"/>
            <a:ext cx="1902977" cy="441926"/>
          </a:xfrm>
          <a:prstGeom prst="roundRect">
            <a:avLst/>
          </a:prstGeom>
          <a:gradFill>
            <a:gsLst>
              <a:gs pos="0">
                <a:srgbClr val="FFE36E"/>
              </a:gs>
              <a:gs pos="100000">
                <a:srgbClr val="FFCF13"/>
              </a:gs>
            </a:gsLst>
            <a:lin ang="5400000" scaled="1"/>
          </a:gradFill>
        </p:spPr>
        <p:txBody>
          <a:bodyPr wrap="square">
            <a:spAutoFit/>
          </a:bodyPr>
          <a:lstStyle/>
          <a:p>
            <a:pPr algn="ctr"/>
            <a:r>
              <a:rPr lang="zh-CN" altLang="en-US" sz="2000" b="1" dirty="0">
                <a:solidFill>
                  <a:schemeClr val="tx1">
                    <a:lumMod val="75000"/>
                    <a:lumOff val="25000"/>
                  </a:schemeClr>
                </a:solidFill>
                <a:latin typeface="微软雅黑" panose="020B0503020204020204" charset="-122"/>
                <a:ea typeface="微软雅黑" panose="020B0503020204020204" charset="-122"/>
              </a:rPr>
              <a:t>吸烟的危害</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圆角 10"/>
          <p:cNvSpPr/>
          <p:nvPr/>
        </p:nvSpPr>
        <p:spPr>
          <a:xfrm>
            <a:off x="1602223" y="4063306"/>
            <a:ext cx="1902977" cy="441926"/>
          </a:xfrm>
          <a:prstGeom prst="roundRect">
            <a:avLst/>
          </a:prstGeom>
          <a:gradFill>
            <a:gsLst>
              <a:gs pos="0">
                <a:srgbClr val="FFE36E"/>
              </a:gs>
              <a:gs pos="100000">
                <a:srgbClr val="FFCF13"/>
              </a:gs>
            </a:gsLst>
            <a:lin ang="5400000" scaled="1"/>
          </a:gradFill>
        </p:spPr>
        <p:txBody>
          <a:bodyPr wrap="square">
            <a:spAutoFit/>
          </a:bodyPr>
          <a:lstStyle/>
          <a:p>
            <a:pPr algn="ctr"/>
            <a:r>
              <a:rPr lang="zh-CN" altLang="en-US" sz="2000" b="1" dirty="0">
                <a:solidFill>
                  <a:schemeClr val="tx1">
                    <a:lumMod val="75000"/>
                    <a:lumOff val="25000"/>
                  </a:schemeClr>
                </a:solidFill>
                <a:latin typeface="微软雅黑" panose="020B0503020204020204" charset="-122"/>
                <a:ea typeface="微软雅黑" panose="020B0503020204020204" charset="-122"/>
              </a:rPr>
              <a:t>吸烟管理</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13" name="矩形 12"/>
          <p:cNvSpPr/>
          <p:nvPr/>
        </p:nvSpPr>
        <p:spPr>
          <a:xfrm>
            <a:off x="1526872" y="4665574"/>
            <a:ext cx="5227325" cy="1337945"/>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吸烟要到指定的专用吸烟区吸烟</a:t>
            </a:r>
            <a:endPar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不要在在公共场所和施工区域吸烟</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烟蒂掐灭后入桶</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7087" y="942671"/>
            <a:ext cx="5699429" cy="56994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P spid="11" grpId="0" bldLvl="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custDataLst>
              <p:tags r:id="rId1"/>
            </p:custDataLst>
          </p:nvPr>
        </p:nvSpPr>
        <p:spPr>
          <a:xfrm>
            <a:off x="828958" y="2438403"/>
            <a:ext cx="3343484" cy="1271270"/>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特种作业包括：电工、司索，指挥人员、电焊、气割/气焊、架子工、使用可移动电器、使用气动设备、使用液压设备、有毒有害物质处理</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
        <p:nvSpPr>
          <p:cNvPr id="39" name="矩形 38"/>
          <p:cNvSpPr/>
          <p:nvPr>
            <p:custDataLst>
              <p:tags r:id="rId2"/>
            </p:custDataLst>
          </p:nvPr>
        </p:nvSpPr>
        <p:spPr>
          <a:xfrm>
            <a:off x="1192217" y="4979182"/>
            <a:ext cx="2520000" cy="68135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特种作业必须经专业培训并持证上岗</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
        <p:nvSpPr>
          <p:cNvPr id="40" name="矩形 39"/>
          <p:cNvSpPr/>
          <p:nvPr>
            <p:custDataLst>
              <p:tags r:id="rId3"/>
            </p:custDataLst>
          </p:nvPr>
        </p:nvSpPr>
        <p:spPr>
          <a:xfrm>
            <a:off x="8719347" y="2548065"/>
            <a:ext cx="2520000" cy="68135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进行特种作业必须履行相关的审批手续</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
        <p:nvSpPr>
          <p:cNvPr id="41" name="矩形 40"/>
          <p:cNvSpPr/>
          <p:nvPr>
            <p:custDataLst>
              <p:tags r:id="rId4"/>
            </p:custDataLst>
          </p:nvPr>
        </p:nvSpPr>
        <p:spPr>
          <a:xfrm>
            <a:off x="8848596" y="4831449"/>
            <a:ext cx="2520000" cy="97599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进行特种作业时必须有专人监护、服从统一指挥、禁止外人进入</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403860" y="324485"/>
            <a:ext cx="1966075" cy="521970"/>
            <a:chOff x="355600" y="122021"/>
            <a:chExt cx="1966075" cy="521970"/>
          </a:xfrm>
        </p:grpSpPr>
        <p:sp>
          <p:nvSpPr>
            <p:cNvPr id="3" name="矩形 2"/>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特种作业</a:t>
              </a:r>
              <a:endParaRPr lang="zh-CN" altLang="en-US" sz="2800" dirty="0">
                <a:latin typeface="微软雅黑" panose="020B0503020204020204" charset="-122"/>
                <a:ea typeface="微软雅黑" panose="020B0503020204020204" charset="-122"/>
                <a:sym typeface="+mn-ea"/>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44" name="图片 43"/>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3899545" y="1765300"/>
            <a:ext cx="5092700" cy="5092700"/>
          </a:xfrm>
          <a:prstGeom prst="rect">
            <a:avLst/>
          </a:prstGeom>
        </p:spPr>
      </p:pic>
      <p:sp>
        <p:nvSpPr>
          <p:cNvPr id="45" name="椭圆 44"/>
          <p:cNvSpPr/>
          <p:nvPr>
            <p:custDataLst>
              <p:tags r:id="rId8"/>
            </p:custDataLst>
          </p:nvPr>
        </p:nvSpPr>
        <p:spPr>
          <a:xfrm>
            <a:off x="2155742" y="1592263"/>
            <a:ext cx="689915" cy="689915"/>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dirty="0">
                <a:solidFill>
                  <a:schemeClr val="bg1"/>
                </a:solidFill>
                <a:latin typeface="汉仪滇黑 W" panose="00020600040101010101" pitchFamily="18" charset="-122"/>
                <a:ea typeface="汉仪滇黑 W" panose="00020600040101010101" pitchFamily="18" charset="-122"/>
                <a:cs typeface="阿里巴巴普惠体" panose="00020600040101010101" charset="-122"/>
              </a:rPr>
              <a:t>01</a:t>
            </a:r>
            <a:endParaRPr lang="zh-CN" altLang="en-US" dirty="0">
              <a:solidFill>
                <a:schemeClr val="bg1"/>
              </a:solidFill>
              <a:latin typeface="汉仪滇黑 W" panose="00020600040101010101" pitchFamily="18" charset="-122"/>
              <a:ea typeface="汉仪滇黑 W" panose="00020600040101010101" pitchFamily="18" charset="-122"/>
              <a:cs typeface="阿里巴巴普惠体" panose="00020600040101010101" charset="-122"/>
            </a:endParaRPr>
          </a:p>
        </p:txBody>
      </p:sp>
      <p:sp>
        <p:nvSpPr>
          <p:cNvPr id="46" name="椭圆 45"/>
          <p:cNvSpPr/>
          <p:nvPr>
            <p:custDataLst>
              <p:tags r:id="rId9"/>
            </p:custDataLst>
          </p:nvPr>
        </p:nvSpPr>
        <p:spPr>
          <a:xfrm>
            <a:off x="2155742" y="4112493"/>
            <a:ext cx="689915" cy="689915"/>
          </a:xfrm>
          <a:prstGeom prst="ellipse">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latin typeface="汉仪滇黑 W" panose="00020600040101010101" pitchFamily="18" charset="-122"/>
                <a:ea typeface="汉仪滇黑 W" panose="00020600040101010101" pitchFamily="18" charset="-122"/>
              </a:rPr>
              <a:t>02</a:t>
            </a:r>
            <a:endParaRPr lang="zh-CN" altLang="en-US" dirty="0">
              <a:solidFill>
                <a:schemeClr val="tx1">
                  <a:lumMod val="75000"/>
                  <a:lumOff val="25000"/>
                </a:schemeClr>
              </a:solidFill>
              <a:latin typeface="汉仪滇黑 W" panose="00020600040101010101" pitchFamily="18" charset="-122"/>
              <a:ea typeface="汉仪滇黑 W" panose="00020600040101010101" pitchFamily="18" charset="-122"/>
            </a:endParaRPr>
          </a:p>
        </p:txBody>
      </p:sp>
      <p:sp>
        <p:nvSpPr>
          <p:cNvPr id="47" name="椭圆 46"/>
          <p:cNvSpPr/>
          <p:nvPr>
            <p:custDataLst>
              <p:tags r:id="rId10"/>
            </p:custDataLst>
          </p:nvPr>
        </p:nvSpPr>
        <p:spPr>
          <a:xfrm>
            <a:off x="9622208" y="1592263"/>
            <a:ext cx="689915" cy="689915"/>
          </a:xfrm>
          <a:prstGeom prst="ellipse">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75000"/>
                    <a:lumOff val="25000"/>
                  </a:schemeClr>
                </a:solidFill>
                <a:latin typeface="汉仪滇黑 W" panose="00020600040101010101" pitchFamily="18" charset="-122"/>
                <a:ea typeface="汉仪滇黑 W" panose="00020600040101010101" pitchFamily="18" charset="-122"/>
              </a:rPr>
              <a:t>03</a:t>
            </a:r>
            <a:endParaRPr lang="zh-CN" altLang="en-US" dirty="0">
              <a:solidFill>
                <a:schemeClr val="tx1">
                  <a:lumMod val="75000"/>
                  <a:lumOff val="25000"/>
                </a:schemeClr>
              </a:solidFill>
              <a:latin typeface="汉仪滇黑 W" panose="00020600040101010101" pitchFamily="18" charset="-122"/>
              <a:ea typeface="汉仪滇黑 W" panose="00020600040101010101" pitchFamily="18" charset="-122"/>
            </a:endParaRPr>
          </a:p>
        </p:txBody>
      </p:sp>
      <p:sp>
        <p:nvSpPr>
          <p:cNvPr id="48" name="椭圆 47"/>
          <p:cNvSpPr/>
          <p:nvPr>
            <p:custDataLst>
              <p:tags r:id="rId11"/>
            </p:custDataLst>
          </p:nvPr>
        </p:nvSpPr>
        <p:spPr>
          <a:xfrm>
            <a:off x="9622208" y="4112493"/>
            <a:ext cx="689915" cy="689915"/>
          </a:xfrm>
          <a:prstGeom prst="ellipse">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dirty="0">
                <a:solidFill>
                  <a:schemeClr val="bg1"/>
                </a:solidFill>
                <a:latin typeface="汉仪滇黑 W" panose="00020600040101010101" pitchFamily="18" charset="-122"/>
                <a:ea typeface="汉仪滇黑 W" panose="00020600040101010101" pitchFamily="18" charset="-122"/>
                <a:cs typeface="阿里巴巴普惠体" panose="00020600040101010101" charset="-122"/>
              </a:rPr>
              <a:t>04</a:t>
            </a:r>
            <a:endParaRPr lang="zh-CN" altLang="en-US" dirty="0">
              <a:solidFill>
                <a:schemeClr val="bg1"/>
              </a:solidFill>
              <a:latin typeface="汉仪滇黑 W" panose="00020600040101010101" pitchFamily="18" charset="-122"/>
              <a:ea typeface="汉仪滇黑 W" panose="00020600040101010101" pitchFamily="18" charset="-122"/>
              <a:cs typeface="阿里巴巴普惠体"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Effect transition="in" filter="fade">
                                      <p:cBhvr>
                                        <p:cTn id="36" dur="500"/>
                                        <p:tgtEl>
                                          <p:spTgt spid="4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Effect transition="in" filter="fade">
                                      <p:cBhvr>
                                        <p:cTn id="5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5" grpId="0" bldLvl="0" animBg="1"/>
      <p:bldP spid="46" grpId="0" bldLvl="0" animBg="1"/>
      <p:bldP spid="47" grpId="0" bldLvl="0" animBg="1"/>
      <p:bldP spid="4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08901" y="1592263"/>
            <a:ext cx="7219099" cy="4415790"/>
          </a:xfrm>
          <a:prstGeom prst="rect">
            <a:avLst/>
          </a:prstGeom>
        </p:spPr>
        <p:txBody>
          <a:bodyPr wrap="square">
            <a:spAutoFit/>
          </a:bodyPr>
          <a:lstStyle/>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作业前必须经项目安全经理部审批，并张贴于施工区域，按照审批的要求采取如配置灭火器材、隔离易燃物、设置监护人等，或者执行其他相关措施；</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进行动火作业必须配备相关的防护用品，如手套，衣服，面罩等；</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明火作业与易燃物保持至少10米的距离；</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作业完毕检查是否有未灭的火星，关闭电气开关，清扫现场；</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氧气、乙炔气瓶保持至少5米的距离，垂直固定放置，搬运时不允许在地面滚动，气瓶未使用时应安装保护帽，不能暴露于太阳的暴晒下；</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20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气瓶未使用时压力表和回火器应拆卸，气管放置整齐。</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355600" y="395605"/>
            <a:ext cx="1966075" cy="521970"/>
            <a:chOff x="355600" y="122021"/>
            <a:chExt cx="1966075" cy="521970"/>
          </a:xfrm>
        </p:grpSpPr>
        <p:sp>
          <p:nvSpPr>
            <p:cNvPr id="3" name="矩形 2"/>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灭火作业</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8500" y="1371600"/>
            <a:ext cx="51435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530407" y="1333500"/>
            <a:ext cx="6858000" cy="4724400"/>
            <a:chOff x="568007" y="1498600"/>
            <a:chExt cx="6858000" cy="4724400"/>
          </a:xfrm>
        </p:grpSpPr>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t="13826" b="17285"/>
            <a:stretch>
              <a:fillRect/>
            </a:stretch>
          </p:blipFill>
          <p:spPr>
            <a:xfrm>
              <a:off x="568007" y="1498600"/>
              <a:ext cx="6858000" cy="4724400"/>
            </a:xfrm>
            <a:prstGeom prst="rect">
              <a:avLst/>
            </a:prstGeom>
          </p:spPr>
        </p:pic>
        <p:sp>
          <p:nvSpPr>
            <p:cNvPr id="8" name="矩形 7"/>
            <p:cNvSpPr/>
            <p:nvPr/>
          </p:nvSpPr>
          <p:spPr>
            <a:xfrm>
              <a:off x="2065578" y="3108286"/>
              <a:ext cx="4125260" cy="156845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动火作业必须办理动火许可证</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动火作业必须和着易燃物保持足够距离</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动火点配备监火人</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动火作业必须配备灭火器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1"/>
          <p:cNvGrpSpPr/>
          <p:nvPr/>
        </p:nvGrpSpPr>
        <p:grpSpPr>
          <a:xfrm>
            <a:off x="355600" y="375285"/>
            <a:ext cx="1966075" cy="521970"/>
            <a:chOff x="355600" y="122021"/>
            <a:chExt cx="1966075" cy="521970"/>
          </a:xfrm>
        </p:grpSpPr>
        <p:sp>
          <p:nvSpPr>
            <p:cNvPr id="3" name="矩形 2"/>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动火作业</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593" y="1149089"/>
            <a:ext cx="5757973" cy="5757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291695" y="1151533"/>
            <a:ext cx="5245100" cy="5033243"/>
            <a:chOff x="5904757" y="1176933"/>
            <a:chExt cx="5245100" cy="5033243"/>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4895" t="11036" r="6527" b="3962"/>
            <a:stretch>
              <a:fillRect/>
            </a:stretch>
          </p:blipFill>
          <p:spPr>
            <a:xfrm>
              <a:off x="5904757" y="1176933"/>
              <a:ext cx="5245100" cy="5033243"/>
            </a:xfrm>
            <a:prstGeom prst="rect">
              <a:avLst/>
            </a:prstGeom>
          </p:spPr>
        </p:pic>
        <p:sp>
          <p:nvSpPr>
            <p:cNvPr id="8" name="矩形 7"/>
            <p:cNvSpPr/>
            <p:nvPr/>
          </p:nvSpPr>
          <p:spPr>
            <a:xfrm>
              <a:off x="7233614" y="4352886"/>
              <a:ext cx="2951162" cy="922020"/>
            </a:xfrm>
            <a:prstGeom prst="rect">
              <a:avLst/>
            </a:prstGeom>
          </p:spPr>
          <p:txBody>
            <a:bodyPr wrap="square">
              <a:spAutoFit/>
            </a:bodyPr>
            <a:lstStyle/>
            <a:p>
              <a:pPr hangingPunct="0">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重物起吊速度和吊车旋转速度都不能太快，做匀速运动</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grpSp>
        <p:nvGrpSpPr>
          <p:cNvPr id="2" name="组合 1"/>
          <p:cNvGrpSpPr/>
          <p:nvPr/>
        </p:nvGrpSpPr>
        <p:grpSpPr>
          <a:xfrm>
            <a:off x="355600" y="365125"/>
            <a:ext cx="3542145" cy="521970"/>
            <a:chOff x="355600" y="122021"/>
            <a:chExt cx="3542145" cy="521970"/>
          </a:xfrm>
        </p:grpSpPr>
        <p:sp>
          <p:nvSpPr>
            <p:cNvPr id="3" name="矩形 2"/>
            <p:cNvSpPr/>
            <p:nvPr/>
          </p:nvSpPr>
          <p:spPr>
            <a:xfrm>
              <a:off x="716395" y="122021"/>
              <a:ext cx="3181350" cy="521970"/>
            </a:xfrm>
            <a:prstGeom prst="rect">
              <a:avLst/>
            </a:prstGeom>
          </p:spPr>
          <p:txBody>
            <a:bodyPr wrap="none">
              <a:spAutoFit/>
            </a:bodyPr>
            <a:lstStyle/>
            <a:p>
              <a:r>
                <a:rPr lang="zh-CN" altLang="en-US" sz="2800">
                  <a:latin typeface="微软雅黑" panose="020B0503020204020204" charset="-122"/>
                  <a:ea typeface="微软雅黑" panose="020B0503020204020204" charset="-122"/>
                  <a:sym typeface="+mn-ea"/>
                </a:rPr>
                <a:t>特种作业</a:t>
              </a:r>
              <a:r>
                <a:rPr lang="en-US" altLang="zh-CN" sz="2800" dirty="0">
                  <a:latin typeface="微软雅黑" panose="020B0503020204020204" charset="-122"/>
                  <a:ea typeface="微软雅黑" panose="020B0503020204020204" charset="-122"/>
                  <a:sym typeface="+mn-ea"/>
                </a:rPr>
                <a:t>-</a:t>
              </a:r>
              <a:r>
                <a:rPr lang="zh-CN" altLang="en-US" sz="2800" dirty="0">
                  <a:latin typeface="微软雅黑" panose="020B0503020204020204" charset="-122"/>
                  <a:ea typeface="微软雅黑" panose="020B0503020204020204" charset="-122"/>
                  <a:sym typeface="+mn-ea"/>
                </a:rPr>
                <a:t>吊装作业</a:t>
              </a:r>
              <a:endParaRPr lang="zh-CN" altLang="en-US" sz="2800"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9405" y="1086372"/>
            <a:ext cx="5096251" cy="4823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5600" y="324485"/>
            <a:ext cx="3388475" cy="521970"/>
            <a:chOff x="355600" y="122021"/>
            <a:chExt cx="3388475" cy="521970"/>
          </a:xfrm>
        </p:grpSpPr>
        <p:sp>
          <p:nvSpPr>
            <p:cNvPr id="3" name="矩形 2"/>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吊装作业注意事项</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4" name="矩形 3"/>
          <p:cNvSpPr/>
          <p:nvPr/>
        </p:nvSpPr>
        <p:spPr>
          <a:xfrm>
            <a:off x="1300284" y="1897063"/>
            <a:ext cx="6129216" cy="3784600"/>
          </a:xfrm>
          <a:prstGeom prst="rect">
            <a:avLst/>
          </a:prstGeom>
        </p:spPr>
        <p:txBody>
          <a:bodyPr wrap="square">
            <a:spAutoFit/>
          </a:bodyPr>
          <a:lstStyle/>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作业前必须填写-吊装作业申请单；</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吊装区域设置警示维护，配备监护人；</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所有起重工作人员应持证上岗；</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检查吊具是否完好、不许超载作业；</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每次吊装时应使用至少两条导向绳 ；</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严禁人员站在吊物的下方；</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地面应平实，起重机的四个支腿应受力平衡；</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起重负荷不得超过起重机和索具的额定负荷 ；</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当绳索与起重物的尖锐边缘接触时，应使用衬垫加以保护；</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作业完毕清扫现场，撤销所有围挡和警示标志。</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1027548"/>
            <a:ext cx="5251153" cy="52511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2594530" y="2483139"/>
            <a:ext cx="70916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高空作业安全常识</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第五部分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1828" y="1647826"/>
            <a:ext cx="7285872" cy="4154170"/>
          </a:xfrm>
          <a:prstGeom prst="rect">
            <a:avLst/>
          </a:prstGeom>
        </p:spPr>
        <p:txBody>
          <a:bodyPr wrap="square">
            <a:spAutoFit/>
          </a:bodyPr>
          <a:lstStyle/>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从事高空作业要定期体检，经医生诊断、凡患高血压、心脏病、贫血病、癫痫病以及其它不适于高空作业的，不得从事高空作业。</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高空作业衣着要灵便，禁止穿硬底和带钉易滑的鞋子。</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高空作业所用材料要堆放平稳，工具应随手放入工具袋内，上下传递物件禁止抛掷。</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遇有恶劣气候（如风力在六级以上）影响施工安全时，禁止进行露天高空、起重作业。</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梯子不得缺档，不得垫高使用，梯子横档间距以30cm为宜，使用时上端要扎牢，下端应采取防滑措施，单面梯与地面夹角以60~70度为宜，禁止二人同时在梯上作业，如需接长使用，应绑扎牢固，人字梯底脚要拉牢。</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高空作业与地面联系，应设通讯装置，并专人负责。</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2"/>
          <p:cNvGrpSpPr/>
          <p:nvPr/>
        </p:nvGrpSpPr>
        <p:grpSpPr>
          <a:xfrm>
            <a:off x="355600" y="344805"/>
            <a:ext cx="3388475" cy="521970"/>
            <a:chOff x="355600" y="122021"/>
            <a:chExt cx="3388475" cy="521970"/>
          </a:xfrm>
        </p:grpSpPr>
        <p:sp>
          <p:nvSpPr>
            <p:cNvPr id="4" name="矩形 3"/>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高空作业安全规程</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22195" r="20596" b="12194"/>
          <a:stretch>
            <a:fillRect/>
          </a:stretch>
        </p:blipFill>
        <p:spPr>
          <a:xfrm>
            <a:off x="8267700" y="1162432"/>
            <a:ext cx="3314700" cy="50874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2594530" y="2483139"/>
            <a:ext cx="70916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现场用电安全常识</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第六部分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1991280" y="2483139"/>
            <a:ext cx="8298180" cy="1137285"/>
          </a:xfrm>
          <a:prstGeom prst="rect">
            <a:avLst/>
          </a:prstGeom>
          <a:noFill/>
        </p:spPr>
        <p:txBody>
          <a:bodyPr wrap="none" rtlCol="0">
            <a:spAutoFit/>
          </a:bodyPr>
          <a:lstStyle/>
          <a:p>
            <a:pPr algn="ctr"/>
            <a:r>
              <a:rPr lang="zh-CN" altLang="en-US" sz="6800" b="1" spc="300">
                <a:solidFill>
                  <a:srgbClr val="DA0000"/>
                </a:solidFill>
                <a:latin typeface="微软雅黑" panose="020B0503020204020204" charset="-122"/>
                <a:ea typeface="微软雅黑" panose="020B0503020204020204" charset="-122"/>
              </a:rPr>
              <a:t>安全知识与安全标志</a:t>
            </a:r>
            <a:endParaRPr lang="zh-CN" altLang="en-US" sz="6800" b="1" spc="300">
              <a:solidFill>
                <a:srgbClr val="DA0000"/>
              </a:solidFill>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第一部分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5600" y="313055"/>
            <a:ext cx="2677275" cy="521970"/>
            <a:chOff x="355600" y="122021"/>
            <a:chExt cx="2677275" cy="521970"/>
          </a:xfrm>
        </p:grpSpPr>
        <p:sp>
          <p:nvSpPr>
            <p:cNvPr id="4" name="矩形 3"/>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用电安全知识</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5500" y="761988"/>
            <a:ext cx="6096012" cy="6096012"/>
          </a:xfrm>
          <a:prstGeom prst="rect">
            <a:avLst/>
          </a:prstGeom>
        </p:spPr>
      </p:pic>
      <p:sp>
        <p:nvSpPr>
          <p:cNvPr id="10" name="矩形: 圆角 9"/>
          <p:cNvSpPr/>
          <p:nvPr/>
        </p:nvSpPr>
        <p:spPr>
          <a:xfrm>
            <a:off x="2057400" y="1790700"/>
            <a:ext cx="3327400" cy="523220"/>
          </a:xfrm>
          <a:prstGeom prst="roundRec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1</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、电流对人体的伤害</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1" name="矩形: 圆角 10"/>
          <p:cNvSpPr/>
          <p:nvPr/>
        </p:nvSpPr>
        <p:spPr>
          <a:xfrm>
            <a:off x="2057400" y="2582091"/>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dirty="0">
                <a:solidFill>
                  <a:schemeClr val="bg1"/>
                </a:solidFill>
                <a:latin typeface="微软雅黑" panose="020B0503020204020204" charset="-122"/>
                <a:ea typeface="微软雅黑" panose="020B0503020204020204" charset="-122"/>
                <a:cs typeface="阿里巴巴普惠体" panose="00020600040101010101" charset="-122"/>
              </a:rPr>
              <a:t>2</a:t>
            </a: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rPr>
              <a:t>、防止触电的技术措施</a:t>
            </a:r>
            <a:endParaRPr lang="en-US" altLang="zh-CN" sz="1600" dirty="0">
              <a:solidFill>
                <a:schemeClr val="bg1"/>
              </a:solidFill>
              <a:latin typeface="微软雅黑" panose="020B0503020204020204" charset="-122"/>
              <a:ea typeface="微软雅黑" panose="020B0503020204020204" charset="-122"/>
              <a:cs typeface="阿里巴巴普惠体" panose="00020600040101010101" charset="-122"/>
            </a:endParaRPr>
          </a:p>
        </p:txBody>
      </p:sp>
      <p:sp>
        <p:nvSpPr>
          <p:cNvPr id="12" name="矩形: 圆角 11"/>
          <p:cNvSpPr/>
          <p:nvPr/>
        </p:nvSpPr>
        <p:spPr>
          <a:xfrm>
            <a:off x="2057400" y="3341571"/>
            <a:ext cx="3327400" cy="523220"/>
          </a:xfrm>
          <a:prstGeom prst="roundRec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3</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、电器火灾的防止</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3" name="矩形: 圆角 12"/>
          <p:cNvSpPr/>
          <p:nvPr/>
        </p:nvSpPr>
        <p:spPr>
          <a:xfrm>
            <a:off x="2057400" y="4101051"/>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dirty="0">
                <a:solidFill>
                  <a:schemeClr val="bg1"/>
                </a:solidFill>
                <a:latin typeface="微软雅黑" panose="020B0503020204020204" charset="-122"/>
                <a:ea typeface="微软雅黑" panose="020B0503020204020204" charset="-122"/>
                <a:cs typeface="阿里巴巴普惠体" panose="00020600040101010101" charset="-122"/>
              </a:rPr>
              <a:t>4</a:t>
            </a: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rPr>
              <a:t>、电气作业管理措施</a:t>
            </a:r>
            <a:endParaRPr lang="en-US" altLang="zh-CN" sz="1600" dirty="0">
              <a:solidFill>
                <a:schemeClr val="bg1"/>
              </a:solidFill>
              <a:latin typeface="微软雅黑" panose="020B0503020204020204" charset="-122"/>
              <a:ea typeface="微软雅黑" panose="020B0503020204020204" charset="-122"/>
              <a:cs typeface="阿里巴巴普惠体" panose="00020600040101010101" charset="-122"/>
            </a:endParaRPr>
          </a:p>
        </p:txBody>
      </p:sp>
      <p:sp>
        <p:nvSpPr>
          <p:cNvPr id="14" name="矩形: 圆角 13"/>
          <p:cNvSpPr/>
          <p:nvPr/>
        </p:nvSpPr>
        <p:spPr>
          <a:xfrm>
            <a:off x="2057400" y="4846551"/>
            <a:ext cx="3327400" cy="523220"/>
          </a:xfrm>
          <a:prstGeom prst="roundRec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5</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、工人宿舍电气须知</a:t>
            </a:r>
            <a:endPar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5" name="矩形: 圆角 14"/>
          <p:cNvSpPr/>
          <p:nvPr/>
        </p:nvSpPr>
        <p:spPr>
          <a:xfrm>
            <a:off x="2057400" y="5606031"/>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dirty="0">
                <a:solidFill>
                  <a:schemeClr val="bg1"/>
                </a:solidFill>
                <a:latin typeface="微软雅黑" panose="020B0503020204020204" charset="-122"/>
                <a:ea typeface="微软雅黑" panose="020B0503020204020204" charset="-122"/>
                <a:cs typeface="阿里巴巴普惠体" panose="00020600040101010101" charset="-122"/>
              </a:rPr>
              <a:t>6</a:t>
            </a:r>
            <a:r>
              <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rPr>
              <a:t>、电器灭火须知</a:t>
            </a:r>
            <a:endParaRPr lang="zh-CN" altLang="en-US" sz="1600" dirty="0">
              <a:solidFill>
                <a:schemeClr val="bg1"/>
              </a:solidFill>
              <a:latin typeface="微软雅黑" panose="020B0503020204020204" charset="-122"/>
              <a:ea typeface="微软雅黑" panose="020B0503020204020204" charset="-122"/>
              <a:cs typeface="阿里巴巴普惠体"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5600" y="314960"/>
            <a:ext cx="1966075" cy="521970"/>
            <a:chOff x="355600" y="122021"/>
            <a:chExt cx="1966075" cy="521970"/>
          </a:xfrm>
        </p:grpSpPr>
        <p:sp>
          <p:nvSpPr>
            <p:cNvPr id="4" name="矩形 3"/>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临时用电</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2" name="矩形 1"/>
          <p:cNvSpPr/>
          <p:nvPr/>
        </p:nvSpPr>
        <p:spPr>
          <a:xfrm>
            <a:off x="1144814" y="2115786"/>
            <a:ext cx="3427187" cy="378460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临时电工必须持证上岗；</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临时电的安装、维修、拆除必须由电工完成；</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按照规范和要求使用临时电；</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有问题及时联系上级领导或维修电工；</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不能擅自操作开关电器；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严禁私拉乱接电线；</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在密闭空间必须使用安全电压。</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
        <p:nvSpPr>
          <p:cNvPr id="7" name="文本框 6"/>
          <p:cNvSpPr txBox="1"/>
          <p:nvPr/>
        </p:nvSpPr>
        <p:spPr>
          <a:xfrm>
            <a:off x="7556500" y="2242786"/>
            <a:ext cx="3427187" cy="3046095"/>
          </a:xfrm>
          <a:prstGeom prst="rect">
            <a:avLst/>
          </a:prstGeom>
        </p:spPr>
        <p:txBody>
          <a:bodyPr wrap="square">
            <a:spAutoFit/>
          </a:bodyPr>
          <a:lstStyle>
            <a:defPPr>
              <a:defRPr lang="zh-CN"/>
            </a:defPPr>
            <a:lvl1pPr marL="285750" indent="-285750">
              <a:lnSpc>
                <a:spcPct val="150000"/>
              </a:lnSpc>
              <a:buFont typeface="Arial" panose="020B0604020202020204" pitchFamily="34" charset="0"/>
              <a:buChar char="•"/>
              <a:defRPr sz="1600">
                <a:solidFill>
                  <a:schemeClr val="tx1">
                    <a:lumMod val="75000"/>
                    <a:lumOff val="25000"/>
                  </a:schemeClr>
                </a:solidFill>
                <a:latin typeface="思源黑体 CN Normal" panose="020B0400000000000000" pitchFamily="34" charset="-122"/>
                <a:ea typeface="思源黑体 CN Normal" panose="020B0400000000000000" pitchFamily="34" charset="-122"/>
              </a:defRPr>
            </a:lvl1pPr>
          </a:lstStyle>
          <a:p>
            <a:r>
              <a:rPr lang="zh-CN" altLang="en-US" dirty="0">
                <a:latin typeface="微软雅黑" panose="020B0503020204020204" charset="-122"/>
                <a:ea typeface="微软雅黑" panose="020B0503020204020204" charset="-122"/>
              </a:rPr>
              <a:t>每次使用前检查配电箱的完好性；</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临时电源线不允许有裸露的线头；</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破损的临电设备及时更换；</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保护元器件灵敏有效；</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单项电220V，三项电380V：相线为黄、绿、红，接地黄绿相间，零线为蓝色；</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严禁用金属导线代替熔体。</a:t>
            </a:r>
            <a:endParaRPr lang="zh-CN" altLang="en-US" dirty="0">
              <a:latin typeface="微软雅黑" panose="020B0503020204020204" charset="-122"/>
              <a:ea typeface="微软雅黑" panose="020B050302020402020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7224" r="24750"/>
          <a:stretch>
            <a:fillRect/>
          </a:stretch>
        </p:blipFill>
        <p:spPr>
          <a:xfrm>
            <a:off x="4572001" y="994841"/>
            <a:ext cx="3251201" cy="6769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80414" y="699242"/>
            <a:ext cx="5727700" cy="5727700"/>
            <a:chOff x="613648" y="683579"/>
            <a:chExt cx="5727700" cy="5727700"/>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3648" y="683579"/>
              <a:ext cx="5727700" cy="5727700"/>
            </a:xfrm>
            <a:prstGeom prst="rect">
              <a:avLst/>
            </a:prstGeom>
          </p:spPr>
        </p:pic>
        <p:sp>
          <p:nvSpPr>
            <p:cNvPr id="5" name="矩形 4"/>
            <p:cNvSpPr/>
            <p:nvPr/>
          </p:nvSpPr>
          <p:spPr>
            <a:xfrm>
              <a:off x="1552941" y="3184039"/>
              <a:ext cx="4010326" cy="1337945"/>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临时用电应应做到：破损的不使用，不超载使用，安全使用</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理解以下标牌的含义</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grpSp>
        <p:nvGrpSpPr>
          <p:cNvPr id="17" name="组合 16"/>
          <p:cNvGrpSpPr/>
          <p:nvPr/>
        </p:nvGrpSpPr>
        <p:grpSpPr>
          <a:xfrm>
            <a:off x="6857333" y="2002404"/>
            <a:ext cx="3781726" cy="3623696"/>
            <a:chOff x="7124033" y="2116704"/>
            <a:chExt cx="3538511" cy="3160288"/>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b="13601"/>
            <a:stretch>
              <a:fillRect/>
            </a:stretch>
          </p:blipFill>
          <p:spPr>
            <a:xfrm>
              <a:off x="7124034" y="2116704"/>
              <a:ext cx="3538510" cy="1312296"/>
            </a:xfrm>
            <a:prstGeom prst="rect">
              <a:avLst/>
            </a:prstGeom>
            <a:solidFill>
              <a:srgbClr val="FFC000"/>
            </a:solidFill>
            <a:ln>
              <a:solidFill>
                <a:srgbClr val="FFC000"/>
              </a:solidFill>
            </a:ln>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0883"/>
            <a:stretch>
              <a:fillRect/>
            </a:stretch>
          </p:blipFill>
          <p:spPr>
            <a:xfrm>
              <a:off x="7124033" y="3628483"/>
              <a:ext cx="3538510" cy="1648509"/>
            </a:xfrm>
            <a:prstGeom prst="rect">
              <a:avLst/>
            </a:prstGeom>
          </p:spPr>
        </p:pic>
      </p:grpSp>
      <p:grpSp>
        <p:nvGrpSpPr>
          <p:cNvPr id="2" name="组合 1"/>
          <p:cNvGrpSpPr/>
          <p:nvPr/>
        </p:nvGrpSpPr>
        <p:grpSpPr>
          <a:xfrm>
            <a:off x="355600" y="365125"/>
            <a:ext cx="2677275" cy="521970"/>
            <a:chOff x="355600" y="122021"/>
            <a:chExt cx="2677275" cy="521970"/>
          </a:xfrm>
        </p:grpSpPr>
        <p:sp>
          <p:nvSpPr>
            <p:cNvPr id="3" name="矩形 2"/>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临时用电须知</a:t>
              </a:r>
              <a:endParaRPr lang="zh-CN" altLang="en-US" sz="28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1873058" y="1671825"/>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charset="-122"/>
                <a:ea typeface="微软雅黑" panose="020B0503020204020204" charset="-122"/>
                <a:sym typeface="+mn-ea"/>
              </a:rPr>
              <a:t>合格的临电配电箱</a:t>
            </a:r>
            <a:endParaRPr lang="zh-CN" altLang="en-US" sz="2000" dirty="0">
              <a:solidFill>
                <a:schemeClr val="bg1"/>
              </a:solidFill>
              <a:latin typeface="微软雅黑" panose="020B0503020204020204" charset="-122"/>
              <a:ea typeface="微软雅黑" panose="020B0503020204020204" charset="-122"/>
              <a:sym typeface="+mn-ea"/>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1440" y="2812491"/>
            <a:ext cx="2101134" cy="2909505"/>
          </a:xfrm>
          <a:prstGeom prst="rect">
            <a:avLst/>
          </a:prstGeom>
          <a:solidFill>
            <a:srgbClr val="FFC000"/>
          </a:solidFill>
          <a:ln>
            <a:solidFill>
              <a:srgbClr val="FFC000"/>
            </a:solidFill>
          </a:ln>
        </p:spPr>
      </p:pic>
      <p:grpSp>
        <p:nvGrpSpPr>
          <p:cNvPr id="10" name="组合 9"/>
          <p:cNvGrpSpPr/>
          <p:nvPr/>
        </p:nvGrpSpPr>
        <p:grpSpPr>
          <a:xfrm>
            <a:off x="3753340" y="2808488"/>
            <a:ext cx="2247900" cy="2885876"/>
            <a:chOff x="8864600" y="2786506"/>
            <a:chExt cx="3327400" cy="2436279"/>
          </a:xfrm>
        </p:grpSpPr>
        <p:sp>
          <p:nvSpPr>
            <p:cNvPr id="11" name="矩形: 圆角 10"/>
            <p:cNvSpPr/>
            <p:nvPr/>
          </p:nvSpPr>
          <p:spPr>
            <a:xfrm>
              <a:off x="8864600" y="2786506"/>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r>
                <a:rPr lang="zh-CN" altLang="en-US" dirty="0">
                  <a:solidFill>
                    <a:schemeClr val="bg1"/>
                  </a:solidFill>
                  <a:latin typeface="微软雅黑" panose="020B0503020204020204" charset="-122"/>
                  <a:ea typeface="微软雅黑" panose="020B0503020204020204" charset="-122"/>
                  <a:cs typeface="阿里巴巴普惠体" panose="00020600040101010101" charset="-122"/>
                </a:rPr>
                <a:t>检查表</a:t>
              </a:r>
              <a:endParaRPr lang="zh-CN" altLang="en-US" dirty="0">
                <a:solidFill>
                  <a:schemeClr val="bg1"/>
                </a:solidFill>
                <a:latin typeface="微软雅黑" panose="020B0503020204020204" charset="-122"/>
                <a:ea typeface="微软雅黑" panose="020B0503020204020204" charset="-122"/>
                <a:cs typeface="阿里巴巴普惠体" panose="00020600040101010101" charset="-122"/>
              </a:endParaRPr>
            </a:p>
          </p:txBody>
        </p:sp>
        <p:sp>
          <p:nvSpPr>
            <p:cNvPr id="12" name="矩形: 圆角 11"/>
            <p:cNvSpPr/>
            <p:nvPr/>
          </p:nvSpPr>
          <p:spPr>
            <a:xfrm>
              <a:off x="8864600" y="3424192"/>
              <a:ext cx="3327400" cy="523220"/>
            </a:xfrm>
            <a:prstGeom prst="roundRec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上锁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3" name="矩形: 圆角 12"/>
            <p:cNvSpPr/>
            <p:nvPr/>
          </p:nvSpPr>
          <p:spPr>
            <a:xfrm>
              <a:off x="8864600" y="4061878"/>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r>
                <a:rPr lang="zh-CN" altLang="en-US" dirty="0">
                  <a:solidFill>
                    <a:schemeClr val="bg1"/>
                  </a:solidFill>
                  <a:latin typeface="微软雅黑" panose="020B0503020204020204" charset="-122"/>
                  <a:ea typeface="微软雅黑" panose="020B0503020204020204" charset="-122"/>
                  <a:cs typeface="阿里巴巴普惠体" panose="00020600040101010101" charset="-122"/>
                </a:rPr>
                <a:t>三相防水插座</a:t>
              </a:r>
              <a:endParaRPr lang="zh-CN" altLang="en-US" dirty="0">
                <a:solidFill>
                  <a:schemeClr val="bg1"/>
                </a:solidFill>
                <a:latin typeface="微软雅黑" panose="020B0503020204020204" charset="-122"/>
                <a:ea typeface="微软雅黑" panose="020B0503020204020204" charset="-122"/>
                <a:cs typeface="阿里巴巴普惠体" panose="00020600040101010101" charset="-122"/>
              </a:endParaRPr>
            </a:p>
          </p:txBody>
        </p:sp>
        <p:sp>
          <p:nvSpPr>
            <p:cNvPr id="14" name="矩形: 圆角 13"/>
            <p:cNvSpPr/>
            <p:nvPr/>
          </p:nvSpPr>
          <p:spPr>
            <a:xfrm>
              <a:off x="8864600" y="4699565"/>
              <a:ext cx="3327400" cy="523220"/>
            </a:xfrm>
            <a:prstGeom prst="roundRec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单相防水插座</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grpSp>
        <p:nvGrpSpPr>
          <p:cNvPr id="15" name="组合 14"/>
          <p:cNvGrpSpPr/>
          <p:nvPr/>
        </p:nvGrpSpPr>
        <p:grpSpPr>
          <a:xfrm>
            <a:off x="355600" y="385445"/>
            <a:ext cx="1966075" cy="521970"/>
            <a:chOff x="355600" y="122021"/>
            <a:chExt cx="1966075" cy="521970"/>
          </a:xfrm>
        </p:grpSpPr>
        <p:sp>
          <p:nvSpPr>
            <p:cNvPr id="16" name="矩形 15"/>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临时用电</a:t>
              </a:r>
              <a:endParaRPr lang="zh-CN" altLang="en-US" sz="2800" dirty="0">
                <a:latin typeface="微软雅黑" panose="020B0503020204020204" charset="-122"/>
                <a:ea typeface="微软雅黑" panose="020B0503020204020204" charset="-122"/>
                <a:sym typeface="+mn-ea"/>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18" name="矩形: 圆角 17"/>
          <p:cNvSpPr/>
          <p:nvPr/>
        </p:nvSpPr>
        <p:spPr>
          <a:xfrm>
            <a:off x="7537258" y="1671825"/>
            <a:ext cx="3327400"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charset="-122"/>
                <a:ea typeface="微软雅黑" panose="020B0503020204020204" charset="-122"/>
                <a:sym typeface="+mn-ea"/>
              </a:rPr>
              <a:t>临电箱违规使用</a:t>
            </a:r>
            <a:endParaRPr lang="zh-CN" altLang="en-US" sz="2000" dirty="0">
              <a:solidFill>
                <a:schemeClr val="bg1"/>
              </a:solidFill>
              <a:latin typeface="微软雅黑" panose="020B0503020204020204" charset="-122"/>
              <a:ea typeface="微软雅黑" panose="020B0503020204020204" charset="-122"/>
              <a:sym typeface="+mn-ea"/>
            </a:endParaRPr>
          </a:p>
        </p:txBody>
      </p:sp>
      <p:sp>
        <p:nvSpPr>
          <p:cNvPr id="19" name="矩形 18"/>
          <p:cNvSpPr/>
          <p:nvPr/>
        </p:nvSpPr>
        <p:spPr>
          <a:xfrm>
            <a:off x="9568817" y="3023918"/>
            <a:ext cx="1611630" cy="368300"/>
          </a:xfrm>
          <a:prstGeom prst="rect">
            <a:avLst/>
          </a:prstGeom>
        </p:spPr>
        <p:txBody>
          <a:bodyPr wrap="none">
            <a:spAutoFit/>
          </a:bodyPr>
          <a:lstStyle/>
          <a:p>
            <a:pPr marL="285750" indent="-285750" algn="ctr">
              <a:buFont typeface="Arial" panose="020B0604020202020204" pitchFamily="34" charset="0"/>
              <a:buChar char="•"/>
            </a:pPr>
            <a:r>
              <a:rPr lang="zh-CN" altLang="en-US" dirty="0">
                <a:latin typeface="微软雅黑" panose="020B0503020204020204" charset="-122"/>
                <a:ea typeface="微软雅黑" panose="020B0503020204020204" charset="-122"/>
                <a:cs typeface="阿里巴巴普惠体" panose="00020600040101010101" charset="-122"/>
              </a:rPr>
              <a:t>配电箱无门</a:t>
            </a:r>
            <a:endParaRPr lang="zh-CN" altLang="en-US" dirty="0">
              <a:latin typeface="微软雅黑" panose="020B0503020204020204" charset="-122"/>
              <a:ea typeface="微软雅黑" panose="020B0503020204020204" charset="-122"/>
              <a:cs typeface="阿里巴巴普惠体" panose="00020600040101010101" charset="-122"/>
            </a:endParaRPr>
          </a:p>
        </p:txBody>
      </p:sp>
      <p:sp>
        <p:nvSpPr>
          <p:cNvPr id="20" name="矩形 19"/>
          <p:cNvSpPr/>
          <p:nvPr/>
        </p:nvSpPr>
        <p:spPr>
          <a:xfrm>
            <a:off x="9569790" y="3617643"/>
            <a:ext cx="1154430" cy="368300"/>
          </a:xfrm>
          <a:prstGeom prst="rect">
            <a:avLst/>
          </a:prstGeom>
        </p:spPr>
        <p:txBody>
          <a:bodyPr wrap="none">
            <a:spAutoFit/>
          </a:bodyPr>
          <a:lstStyle/>
          <a:p>
            <a:pPr marL="285750" indent="-285750" algn="ctr">
              <a:buFont typeface="Arial" panose="020B0604020202020204" pitchFamily="34" charset="0"/>
              <a:buChar char="•"/>
            </a:pPr>
            <a:r>
              <a:rPr lang="zh-CN" altLang="en-US" dirty="0">
                <a:latin typeface="微软雅黑" panose="020B0503020204020204" charset="-122"/>
                <a:ea typeface="微软雅黑" panose="020B0503020204020204" charset="-122"/>
                <a:cs typeface="阿里巴巴普惠体" panose="00020600040101010101" charset="-122"/>
              </a:rPr>
              <a:t>无插头</a:t>
            </a:r>
            <a:endParaRPr lang="zh-CN" altLang="en-US" dirty="0">
              <a:latin typeface="微软雅黑" panose="020B0503020204020204" charset="-122"/>
              <a:ea typeface="微软雅黑" panose="020B0503020204020204" charset="-122"/>
              <a:cs typeface="阿里巴巴普惠体" panose="00020600040101010101" charset="-122"/>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2006" y="2337925"/>
            <a:ext cx="3746500" cy="374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19"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2162730" y="2483139"/>
            <a:ext cx="79552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急救及相关应急措施</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第七部分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17004" y="2099522"/>
            <a:ext cx="4595148" cy="3291840"/>
          </a:xfrm>
          <a:prstGeom prst="rect">
            <a:avLst/>
          </a:prstGeom>
          <a:noFill/>
        </p:spPr>
        <p:txBody>
          <a:bodyPr wrap="square" rtlCol="0" anchor="t">
            <a:spAutoFit/>
          </a:bodyPr>
          <a:lstStyle/>
          <a:p>
            <a:pPr marL="285750" indent="-285750" fontAlgn="auto">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脚手架倾倒</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砸伤、坠落</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临时电使用</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触电（点击、电伤）</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洞口临边</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跌落、跌伤</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安全帽不戴</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物体打击</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动火、易燃品存放不当</a:t>
            </a:r>
            <a:r>
              <a:rPr lang="en-US" altLang="zh-CN"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a:t>
            </a: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火灾</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lvl="1">
              <a:lnSpc>
                <a:spcPct val="20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其中</a:t>
            </a:r>
            <a:r>
              <a:rPr lang="zh-CN" altLang="en-US" sz="1200"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洞口临边和脚手架</a:t>
            </a:r>
            <a:r>
              <a:rPr lang="zh-CN" altLang="en-US" sz="12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发生事故为最多，都属于高空坠落的事故，应加强重视</a:t>
            </a:r>
            <a:endParaRPr lang="zh-CN" altLang="en-US" sz="12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nvGrpSpPr>
          <p:cNvPr id="2" name="组合 1"/>
          <p:cNvGrpSpPr/>
          <p:nvPr/>
        </p:nvGrpSpPr>
        <p:grpSpPr>
          <a:xfrm>
            <a:off x="355600" y="344805"/>
            <a:ext cx="2677275" cy="521970"/>
            <a:chOff x="355600" y="122021"/>
            <a:chExt cx="2677275" cy="521970"/>
          </a:xfrm>
        </p:grpSpPr>
        <p:sp>
          <p:nvSpPr>
            <p:cNvPr id="3" name="矩形 2"/>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事故常见类型</a:t>
              </a:r>
              <a:endParaRPr lang="zh-CN" altLang="en-US" sz="28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848" y="509397"/>
            <a:ext cx="6348997" cy="63489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1465" y="395605"/>
            <a:ext cx="2677275" cy="521970"/>
            <a:chOff x="355600" y="122021"/>
            <a:chExt cx="2677275" cy="521970"/>
          </a:xfrm>
        </p:grpSpPr>
        <p:sp>
          <p:nvSpPr>
            <p:cNvPr id="4" name="矩形 3"/>
            <p:cNvSpPr/>
            <p:nvPr/>
          </p:nvSpPr>
          <p:spPr>
            <a:xfrm>
              <a:off x="716395"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事故发生原因</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29" name="组合 28"/>
          <p:cNvGrpSpPr/>
          <p:nvPr/>
        </p:nvGrpSpPr>
        <p:grpSpPr>
          <a:xfrm>
            <a:off x="1113497" y="1838819"/>
            <a:ext cx="2988603" cy="3906105"/>
            <a:chOff x="1113497" y="1991219"/>
            <a:chExt cx="2988603" cy="3906105"/>
          </a:xfrm>
        </p:grpSpPr>
        <p:sp>
          <p:nvSpPr>
            <p:cNvPr id="19" name="矩形: 圆角 18"/>
            <p:cNvSpPr/>
            <p:nvPr/>
          </p:nvSpPr>
          <p:spPr>
            <a:xfrm>
              <a:off x="1324835" y="2869872"/>
              <a:ext cx="2628454" cy="2836267"/>
            </a:xfrm>
            <a:prstGeom prst="roundRect">
              <a:avLst>
                <a:gd name="adj" fmla="val 9889"/>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3" name="Text Box 6"/>
            <p:cNvSpPr txBox="1">
              <a:spLocks noChangeArrowheads="1"/>
            </p:cNvSpPr>
            <p:nvPr/>
          </p:nvSpPr>
          <p:spPr bwMode="auto">
            <a:xfrm>
              <a:off x="1613346" y="3387205"/>
              <a:ext cx="2160000" cy="398780"/>
            </a:xfrm>
            <a:prstGeom prst="rect">
              <a:avLst/>
            </a:prstGeom>
            <a:noFill/>
            <a:ln w="25400" algn="ctr">
              <a:noFill/>
              <a:miter lim="800000"/>
            </a:ln>
          </p:spPr>
          <p:txBody>
            <a:bodyPr wrap="square">
              <a:spAutoFit/>
            </a:bodyPr>
            <a:lstStyle/>
            <a:p>
              <a:pPr algn="ctr">
                <a:spcBef>
                  <a:spcPct val="5000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人的不安全行为</a:t>
              </a:r>
              <a:endPar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9" name="文本框 8"/>
            <p:cNvSpPr txBox="1"/>
            <p:nvPr/>
          </p:nvSpPr>
          <p:spPr>
            <a:xfrm>
              <a:off x="1756570" y="4152573"/>
              <a:ext cx="1746552" cy="975995"/>
            </a:xfrm>
            <a:prstGeom prst="rect">
              <a:avLst/>
            </a:prstGeom>
            <a:noFill/>
          </p:spPr>
          <p:txBody>
            <a:bodyPr wrap="square" rtlCol="0" anchor="t">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违章指挥</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违章操作</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违反劳动纪律</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5003" y="1991219"/>
              <a:ext cx="1289686" cy="1289686"/>
            </a:xfrm>
            <a:prstGeom prst="rect">
              <a:avLst/>
            </a:prstGeom>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t="33985" r="68041" b="58726"/>
            <a:stretch>
              <a:fillRect/>
            </a:stretch>
          </p:blipFill>
          <p:spPr>
            <a:xfrm>
              <a:off x="1113497" y="5374104"/>
              <a:ext cx="2988603" cy="523220"/>
            </a:xfrm>
            <a:prstGeom prst="rect">
              <a:avLst/>
            </a:prstGeom>
          </p:spPr>
        </p:pic>
      </p:grpSp>
      <p:grpSp>
        <p:nvGrpSpPr>
          <p:cNvPr id="28" name="组合 27"/>
          <p:cNvGrpSpPr/>
          <p:nvPr/>
        </p:nvGrpSpPr>
        <p:grpSpPr>
          <a:xfrm>
            <a:off x="4613073" y="1838819"/>
            <a:ext cx="2988603" cy="3906105"/>
            <a:chOff x="4613073" y="1991219"/>
            <a:chExt cx="2988603" cy="3906105"/>
          </a:xfrm>
        </p:grpSpPr>
        <p:sp>
          <p:nvSpPr>
            <p:cNvPr id="20" name="矩形: 圆角 19"/>
            <p:cNvSpPr/>
            <p:nvPr/>
          </p:nvSpPr>
          <p:spPr>
            <a:xfrm>
              <a:off x="4777430" y="2869872"/>
              <a:ext cx="2628454" cy="2836267"/>
            </a:xfrm>
            <a:prstGeom prst="roundRect">
              <a:avLst>
                <a:gd name="adj" fmla="val 9889"/>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7" name="Text Box 6"/>
            <p:cNvSpPr txBox="1">
              <a:spLocks noChangeArrowheads="1"/>
            </p:cNvSpPr>
            <p:nvPr/>
          </p:nvSpPr>
          <p:spPr bwMode="auto">
            <a:xfrm>
              <a:off x="5027375" y="3386173"/>
              <a:ext cx="2160000" cy="398780"/>
            </a:xfrm>
            <a:prstGeom prst="rect">
              <a:avLst/>
            </a:prstGeom>
            <a:noFill/>
            <a:ln w="25400" algn="ctr">
              <a:noFill/>
              <a:miter lim="800000"/>
            </a:ln>
          </p:spPr>
          <p:txBody>
            <a:bodyPr>
              <a:spAutoFit/>
            </a:bodyPr>
            <a:lstStyle/>
            <a:p>
              <a:pPr algn="ctr">
                <a:spcBef>
                  <a:spcPct val="5000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物的不安全状态</a:t>
              </a:r>
              <a:endPar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0" name="文本框 9"/>
            <p:cNvSpPr txBox="1"/>
            <p:nvPr/>
          </p:nvSpPr>
          <p:spPr>
            <a:xfrm>
              <a:off x="5170599" y="4152573"/>
              <a:ext cx="1746552" cy="975995"/>
            </a:xfrm>
            <a:prstGeom prst="rect">
              <a:avLst/>
            </a:prstGeom>
            <a:noFill/>
          </p:spPr>
          <p:txBody>
            <a:bodyPr wrap="square" rtlCol="0" anchor="t">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设备带病运转</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设施不健全</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防护措施不当</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1157" y="1991219"/>
              <a:ext cx="1289686" cy="1289686"/>
            </a:xfrm>
            <a:prstGeom prst="rect">
              <a:avLst/>
            </a:prstGeom>
          </p:spPr>
        </p:pic>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t="33985" r="68041" b="58726"/>
            <a:stretch>
              <a:fillRect/>
            </a:stretch>
          </p:blipFill>
          <p:spPr>
            <a:xfrm>
              <a:off x="4613073" y="5374104"/>
              <a:ext cx="2988603" cy="523220"/>
            </a:xfrm>
            <a:prstGeom prst="rect">
              <a:avLst/>
            </a:prstGeom>
          </p:spPr>
        </p:pic>
      </p:grpSp>
      <p:grpSp>
        <p:nvGrpSpPr>
          <p:cNvPr id="27" name="组合 26"/>
          <p:cNvGrpSpPr/>
          <p:nvPr/>
        </p:nvGrpSpPr>
        <p:grpSpPr>
          <a:xfrm>
            <a:off x="8027102" y="1838819"/>
            <a:ext cx="2988603" cy="3906105"/>
            <a:chOff x="8027102" y="1991219"/>
            <a:chExt cx="2988603" cy="3906105"/>
          </a:xfrm>
        </p:grpSpPr>
        <p:sp>
          <p:nvSpPr>
            <p:cNvPr id="21" name="矩形: 圆角 20"/>
            <p:cNvSpPr/>
            <p:nvPr/>
          </p:nvSpPr>
          <p:spPr>
            <a:xfrm>
              <a:off x="8230025" y="2869872"/>
              <a:ext cx="2628454" cy="2836267"/>
            </a:xfrm>
            <a:prstGeom prst="roundRect">
              <a:avLst>
                <a:gd name="adj" fmla="val 9889"/>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8" name="Text Box 6"/>
            <p:cNvSpPr txBox="1">
              <a:spLocks noChangeArrowheads="1"/>
            </p:cNvSpPr>
            <p:nvPr/>
          </p:nvSpPr>
          <p:spPr bwMode="auto">
            <a:xfrm>
              <a:off x="8441404" y="3386173"/>
              <a:ext cx="2160000" cy="398780"/>
            </a:xfrm>
            <a:prstGeom prst="rect">
              <a:avLst/>
            </a:prstGeom>
            <a:noFill/>
            <a:ln w="25400" algn="ctr">
              <a:noFill/>
              <a:miter lim="800000"/>
            </a:ln>
          </p:spPr>
          <p:txBody>
            <a:bodyPr>
              <a:spAutoFit/>
            </a:bodyPr>
            <a:lstStyle/>
            <a:p>
              <a:pPr algn="ctr">
                <a:spcBef>
                  <a:spcPct val="5000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管理缺陷</a:t>
              </a:r>
              <a:endParaRPr lang="zh-CN" altLang="en-US" sz="20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sp>
          <p:nvSpPr>
            <p:cNvPr id="11" name="文本框 10"/>
            <p:cNvSpPr txBox="1"/>
            <p:nvPr/>
          </p:nvSpPr>
          <p:spPr>
            <a:xfrm>
              <a:off x="8586979" y="3909602"/>
              <a:ext cx="2145918" cy="1383030"/>
            </a:xfrm>
            <a:prstGeom prst="rect">
              <a:avLst/>
            </a:prstGeom>
            <a:noFill/>
          </p:spPr>
          <p:txBody>
            <a:bodyPr wrap="square" rtlCol="0" anchor="t">
              <a:spAutoFit/>
            </a:bodyPr>
            <a:lstStyle/>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安全责任制未落实</a:t>
              </a:r>
              <a:endPar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安全组织不健全</a:t>
              </a:r>
              <a:endPar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培训不合格</a:t>
              </a:r>
              <a:endPar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检查不及时</a:t>
              </a:r>
              <a:endPar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防护用品无保障</a:t>
              </a:r>
              <a:endParaRPr lang="zh-CN" altLang="en-US" sz="1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79211" y="1991219"/>
              <a:ext cx="1289686" cy="1289686"/>
            </a:xfrm>
            <a:prstGeom prst="rect">
              <a:avLst/>
            </a:prstGeom>
          </p:spPr>
        </p:pic>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t="33985" r="68041" b="58726"/>
            <a:stretch>
              <a:fillRect/>
            </a:stretch>
          </p:blipFill>
          <p:spPr>
            <a:xfrm>
              <a:off x="8027102" y="5374104"/>
              <a:ext cx="2988603" cy="5232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286500" y="2151301"/>
            <a:ext cx="4254500" cy="3415030"/>
          </a:xfrm>
          <a:prstGeom prst="rect">
            <a:avLst/>
          </a:prstGeom>
        </p:spPr>
        <p:txBody>
          <a:bodyPr wrap="square">
            <a:spAutoFit/>
          </a:bodyPr>
          <a:lstStyle/>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不得玩弄、私拉乱接电气线路</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照明灯具远离易燃物</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生活区不得用大功率电器</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不要在床上吸烟和乱丢烟头</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易燃易爆物品按照操作规程操作</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发生火灾不可以乘坐电梯</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发生火灾时用湿毛巾或衣服捂住嘴</a:t>
            </a:r>
            <a:endParaRPr lang="zh-CN" altLang="en-US"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dirty="0">
                <a:solidFill>
                  <a:schemeClr val="tx1">
                    <a:lumMod val="75000"/>
                    <a:lumOff val="25000"/>
                  </a:schemeClr>
                </a:solidFill>
                <a:latin typeface="微软雅黑" panose="020B0503020204020204" charset="-122"/>
                <a:ea typeface="微软雅黑" panose="020B0503020204020204" charset="-122"/>
              </a:rPr>
              <a:t>身上着火了就地打滚</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355600" y="354965"/>
            <a:ext cx="3388475" cy="521970"/>
            <a:chOff x="355600" y="122021"/>
            <a:chExt cx="3388475" cy="521970"/>
          </a:xfrm>
        </p:grpSpPr>
        <p:sp>
          <p:nvSpPr>
            <p:cNvPr id="3" name="矩形 2"/>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火灾的预防与应对</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6500" y="1187450"/>
            <a:ext cx="4483100" cy="448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36239" y="2168456"/>
            <a:ext cx="7456055" cy="779780"/>
          </a:xfrm>
          <a:prstGeom prst="rect">
            <a:avLst/>
          </a:prstGeom>
        </p:spPr>
        <p:txBody>
          <a:bodyPr wrap="square">
            <a:spAutoFit/>
          </a:bodyPr>
          <a:lstStyle/>
          <a:p>
            <a:pPr marL="285750" indent="-285750">
              <a:lnSpc>
                <a:spcPct val="140000"/>
              </a:lnSpc>
              <a:spcAft>
                <a:spcPts val="600"/>
              </a:spcAft>
              <a:buFont typeface="Arial" panose="020B0604020202020204" pitchFamily="34" charset="0"/>
              <a:buChar char="•"/>
            </a:pPr>
            <a:r>
              <a:rPr lang="zh-CN" altLang="en-US" sz="1600" dirty="0">
                <a:solidFill>
                  <a:schemeClr val="tx1">
                    <a:lumMod val="75000"/>
                    <a:lumOff val="25000"/>
                  </a:schemeClr>
                </a:solidFill>
                <a:latin typeface="微软雅黑" panose="020B0503020204020204" charset="-122"/>
                <a:ea typeface="微软雅黑" panose="020B0503020204020204" charset="-122"/>
              </a:rPr>
              <a:t>停止手中的作业，拿附近的灭火器灭火，同时招呼附近的同事一起灭火，并向上级汇报</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291465" y="354965"/>
            <a:ext cx="3032875" cy="521970"/>
            <a:chOff x="355600" y="122021"/>
            <a:chExt cx="3032875" cy="521970"/>
          </a:xfrm>
        </p:grpSpPr>
        <p:sp>
          <p:nvSpPr>
            <p:cNvPr id="3" name="矩形 2"/>
            <p:cNvSpPr/>
            <p:nvPr/>
          </p:nvSpPr>
          <p:spPr>
            <a:xfrm>
              <a:off x="716395" y="122021"/>
              <a:ext cx="26720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火灾的应急反应</a:t>
              </a:r>
              <a:endParaRPr lang="zh-CN" altLang="en-US" sz="28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sp>
        <p:nvSpPr>
          <p:cNvPr id="7" name="矩形: 圆角 6"/>
          <p:cNvSpPr/>
          <p:nvPr/>
        </p:nvSpPr>
        <p:spPr>
          <a:xfrm>
            <a:off x="3736554" y="1565233"/>
            <a:ext cx="1620957"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zh-CN" altLang="en-US" sz="2000" dirty="0">
                <a:solidFill>
                  <a:schemeClr val="bg1"/>
                </a:solidFill>
                <a:latin typeface="微软雅黑" panose="020B0503020204020204" charset="-122"/>
                <a:ea typeface="微软雅黑" panose="020B0503020204020204" charset="-122"/>
                <a:cs typeface="阿里巴巴普惠体 Medium" panose="00020600040101010101" pitchFamily="18" charset="-122"/>
              </a:rPr>
              <a:t>初始阶段</a:t>
            </a:r>
            <a:endParaRPr lang="zh-CN" altLang="en-US" sz="2000" dirty="0">
              <a:solidFill>
                <a:schemeClr val="bg1"/>
              </a:solidFill>
              <a:latin typeface="微软雅黑" panose="020B0503020204020204" charset="-122"/>
              <a:ea typeface="微软雅黑" panose="020B0503020204020204" charset="-122"/>
              <a:cs typeface="阿里巴巴普惠体 Medium" panose="00020600040101010101" pitchFamily="18" charset="-122"/>
            </a:endParaRPr>
          </a:p>
        </p:txBody>
      </p:sp>
      <p:sp>
        <p:nvSpPr>
          <p:cNvPr id="9" name="矩形: 圆角 8"/>
          <p:cNvSpPr/>
          <p:nvPr/>
        </p:nvSpPr>
        <p:spPr>
          <a:xfrm>
            <a:off x="5365142" y="3406566"/>
            <a:ext cx="1620957" cy="523220"/>
          </a:xfrm>
          <a:prstGeom prst="roundRect">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zh-CN" altLang="en-US" sz="2000">
                <a:solidFill>
                  <a:schemeClr val="bg1"/>
                </a:solidFill>
                <a:latin typeface="微软雅黑" panose="020B0503020204020204" charset="-122"/>
                <a:ea typeface="微软雅黑" panose="020B0503020204020204" charset="-122"/>
                <a:cs typeface="阿里巴巴普惠体 Medium" panose="00020600040101010101" pitchFamily="18" charset="-122"/>
              </a:rPr>
              <a:t>大火</a:t>
            </a:r>
            <a:endParaRPr lang="zh-CN" altLang="en-US" sz="2000" dirty="0">
              <a:solidFill>
                <a:schemeClr val="bg1"/>
              </a:solidFill>
              <a:latin typeface="微软雅黑" panose="020B0503020204020204" charset="-122"/>
              <a:ea typeface="微软雅黑" panose="020B0503020204020204" charset="-122"/>
              <a:cs typeface="阿里巴巴普惠体 Medium" panose="00020600040101010101" pitchFamily="18" charset="-122"/>
            </a:endParaRPr>
          </a:p>
        </p:txBody>
      </p:sp>
      <p:sp>
        <p:nvSpPr>
          <p:cNvPr id="11" name="文本框 10"/>
          <p:cNvSpPr txBox="1"/>
          <p:nvPr/>
        </p:nvSpPr>
        <p:spPr>
          <a:xfrm>
            <a:off x="5262518" y="4085910"/>
            <a:ext cx="5938881" cy="1889760"/>
          </a:xfrm>
          <a:prstGeom prst="rect">
            <a:avLst/>
          </a:prstGeom>
        </p:spPr>
        <p:txBody>
          <a:bodyPr wrap="square">
            <a:spAutoFit/>
          </a:bodyPr>
          <a:lstStyle>
            <a:defPPr>
              <a:defRPr lang="zh-CN"/>
            </a:defPPr>
            <a:lvl1pPr>
              <a:lnSpc>
                <a:spcPct val="140000"/>
              </a:lnSpc>
              <a:spcAft>
                <a:spcPts val="600"/>
              </a:spcAft>
              <a:defRPr sz="1600">
                <a:solidFill>
                  <a:schemeClr val="tx1">
                    <a:lumMod val="75000"/>
                    <a:lumOff val="25000"/>
                  </a:schemeClr>
                </a:solidFill>
                <a:latin typeface="思源黑体 CN Normal" panose="020B0400000000000000" pitchFamily="34" charset="-122"/>
                <a:ea typeface="思源黑体 CN Normal" panose="020B0400000000000000" pitchFamily="34" charset="-122"/>
              </a:defRPr>
            </a:lvl1pPr>
          </a:lstStyle>
          <a:p>
            <a:pPr marL="285750" indent="-285750">
              <a:buFont typeface="Arial" panose="020B0604020202020204" pitchFamily="34" charset="0"/>
              <a:buChar char="•"/>
            </a:pPr>
            <a:r>
              <a:rPr lang="zh-CN" altLang="en-US" dirty="0">
                <a:latin typeface="微软雅黑" panose="020B0503020204020204" charset="-122"/>
                <a:ea typeface="微软雅黑" panose="020B0503020204020204" charset="-122"/>
              </a:rPr>
              <a:t>立即从安全通道有秩序的疏散，同时通知附近的施工人员，及时向领导和项目部报告，到紧急集合点集合，各个班组清点人数。</a:t>
            </a:r>
            <a:endParaRPr lang="zh-CN" altLang="en-US" dirty="0">
              <a:latin typeface="微软雅黑" panose="020B0503020204020204" charset="-122"/>
              <a:ea typeface="微软雅黑" panose="020B0503020204020204" charset="-122"/>
            </a:endParaRPr>
          </a:p>
          <a:p>
            <a:pPr marL="285750" indent="-285750">
              <a:buFont typeface="Arial" panose="020B0604020202020204" pitchFamily="34" charset="0"/>
              <a:buChar char="•"/>
            </a:pPr>
            <a:r>
              <a:rPr lang="zh-CN" altLang="en-US" dirty="0">
                <a:latin typeface="微软雅黑" panose="020B0503020204020204" charset="-122"/>
                <a:ea typeface="微软雅黑" panose="020B0503020204020204" charset="-122"/>
              </a:rPr>
              <a:t>根据实际情况服从项目部的统一指挥，配合救援小组的救援行动。</a:t>
            </a:r>
            <a:endParaRPr lang="zh-CN" altLang="en-US" dirty="0">
              <a:latin typeface="微软雅黑" panose="020B0503020204020204" charset="-122"/>
              <a:ea typeface="微软雅黑" panose="020B050302020402020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b="14704"/>
          <a:stretch>
            <a:fillRect/>
          </a:stretch>
        </p:blipFill>
        <p:spPr>
          <a:xfrm>
            <a:off x="780414" y="2197840"/>
            <a:ext cx="4427105" cy="37761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9" grpId="0" bldLvl="0" animBg="1"/>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48" name="Group 44"/>
          <p:cNvGraphicFramePr>
            <a:graphicFrameLocks noGrp="1"/>
          </p:cNvGraphicFramePr>
          <p:nvPr>
            <p:ph type="tbl" idx="4294967295"/>
            <p:custDataLst>
              <p:tags r:id="rId1"/>
            </p:custDataLst>
          </p:nvPr>
        </p:nvGraphicFramePr>
        <p:xfrm>
          <a:off x="1431637" y="2267740"/>
          <a:ext cx="4892964" cy="1726987"/>
        </p:xfrm>
        <a:graphic>
          <a:graphicData uri="http://schemas.openxmlformats.org/drawingml/2006/table">
            <a:tbl>
              <a:tblPr>
                <a:tableStyleId>{284E427A-3D55-4303-BF80-6455036E1DE7}</a:tableStyleId>
              </a:tblPr>
              <a:tblGrid>
                <a:gridCol w="1630988"/>
                <a:gridCol w="1625147"/>
                <a:gridCol w="1636829"/>
              </a:tblGrid>
              <a:tr h="519523">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2000" b="0" u="none" strike="noStrike" cap="none" normalizeH="0" baseline="0" dirty="0">
                          <a:ln>
                            <a:noFill/>
                          </a:ln>
                          <a:solidFill>
                            <a:schemeClr val="bg1"/>
                          </a:solidFill>
                          <a:effectLst/>
                          <a:latin typeface="微软雅黑" panose="020B0503020204020204" charset="-122"/>
                          <a:ea typeface="微软雅黑" panose="020B0503020204020204" charset="-122"/>
                        </a:rPr>
                        <a:t>种类</a:t>
                      </a:r>
                      <a:endParaRPr kumimoji="0" lang="zh-CN" altLang="en-US" sz="2000" b="0" i="0" u="none" strike="noStrike" cap="none" normalizeH="0" baseline="0" dirty="0">
                        <a:ln>
                          <a:noFill/>
                        </a:ln>
                        <a:solidFill>
                          <a:schemeClr val="bg1"/>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38100" cap="flat" cmpd="sng" algn="ctr">
                      <a:solidFill>
                        <a:schemeClr val="tx1"/>
                      </a:solidFill>
                      <a:prstDash val="solid"/>
                      <a:round/>
                      <a:headEnd type="none" w="med" len="med"/>
                      <a:tailEnd type="none" w="med" len="med"/>
                    </a:lnL>
                    <a:lnR w="6350" cap="flat" cmpd="sng" algn="ctr">
                      <a:solidFill>
                        <a:schemeClr val="tx1"/>
                      </a:solidFill>
                      <a:prstDash val="lgDash"/>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lgDash"/>
                      <a:round/>
                      <a:headEnd type="none" w="med" len="med"/>
                      <a:tailEnd type="none" w="med" len="med"/>
                    </a:lnB>
                    <a:gradFill>
                      <a:gsLst>
                        <a:gs pos="0">
                          <a:srgbClr val="AD0809"/>
                        </a:gs>
                        <a:gs pos="100000">
                          <a:srgbClr val="CF1307"/>
                        </a:gs>
                      </a:gsLst>
                      <a:lin ang="5400000" scaled="1"/>
                    </a:gradFill>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2000" b="0" u="none" strike="noStrike" cap="none" normalizeH="0" baseline="0" dirty="0">
                          <a:ln>
                            <a:noFill/>
                          </a:ln>
                          <a:solidFill>
                            <a:schemeClr val="bg1"/>
                          </a:solidFill>
                          <a:effectLst/>
                          <a:latin typeface="微软雅黑" panose="020B0503020204020204" charset="-122"/>
                          <a:ea typeface="微软雅黑" panose="020B0503020204020204" charset="-122"/>
                        </a:rPr>
                        <a:t>联系电话</a:t>
                      </a:r>
                      <a:endParaRPr kumimoji="0" lang="zh-CN" altLang="en-US" sz="2000" b="0" i="0" u="none" strike="noStrike" cap="none" normalizeH="0" baseline="0" dirty="0">
                        <a:ln>
                          <a:noFill/>
                        </a:ln>
                        <a:solidFill>
                          <a:schemeClr val="bg1"/>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lgDash"/>
                      <a:round/>
                      <a:headEnd type="none" w="med" len="med"/>
                      <a:tailEnd type="none" w="med" len="med"/>
                    </a:lnB>
                    <a:gradFill>
                      <a:gsLst>
                        <a:gs pos="0">
                          <a:srgbClr val="AD0809"/>
                        </a:gs>
                        <a:gs pos="100000">
                          <a:srgbClr val="CF1307"/>
                        </a:gs>
                      </a:gsLst>
                      <a:lin ang="5400000" scaled="1"/>
                    </a:gradFill>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2000" b="0" u="none" strike="noStrike" cap="none" normalizeH="0" baseline="0" dirty="0">
                          <a:ln>
                            <a:noFill/>
                          </a:ln>
                          <a:solidFill>
                            <a:schemeClr val="bg1"/>
                          </a:solidFill>
                          <a:effectLst/>
                          <a:latin typeface="微软雅黑" panose="020B0503020204020204" charset="-122"/>
                          <a:ea typeface="微软雅黑" panose="020B0503020204020204" charset="-122"/>
                        </a:rPr>
                        <a:t>电话</a:t>
                      </a:r>
                      <a:endParaRPr kumimoji="0" lang="zh-CN" altLang="en-US" sz="2000" b="0" i="0" u="none" strike="noStrike" cap="none" normalizeH="0" baseline="0" dirty="0">
                        <a:ln>
                          <a:noFill/>
                        </a:ln>
                        <a:solidFill>
                          <a:schemeClr val="bg1"/>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lgDash"/>
                      <a:round/>
                      <a:headEnd type="none" w="med" len="med"/>
                      <a:tailEnd type="none" w="med" len="med"/>
                    </a:lnB>
                    <a:gradFill>
                      <a:gsLst>
                        <a:gs pos="0">
                          <a:srgbClr val="AD0809"/>
                        </a:gs>
                        <a:gs pos="100000">
                          <a:srgbClr val="CF1307"/>
                        </a:gs>
                      </a:gsLst>
                      <a:lin ang="5400000" scaled="1"/>
                    </a:gradFill>
                  </a:tcPr>
                </a:tc>
              </a:tr>
              <a:tr h="578041">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火警</a:t>
                      </a:r>
                      <a:endParaRPr kumimoji="0" lang="zh-CN" altLang="en-US"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38100" cap="flat" cmpd="sng" algn="ctr">
                      <a:solidFill>
                        <a:schemeClr val="tx1"/>
                      </a:solidFill>
                      <a:prstDash val="solid"/>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消防队</a:t>
                      </a:r>
                      <a:endParaRPr kumimoji="0" lang="zh-CN" altLang="en-US"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en-US" altLang="zh-CN"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119</a:t>
                      </a:r>
                      <a:endParaRPr kumimoji="0" lang="en-US" altLang="zh-CN"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r>
              <a:tr h="629423">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匪警</a:t>
                      </a:r>
                      <a:endParaRPr kumimoji="0" lang="zh-CN" altLang="en-US"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38100" cap="flat" cmpd="sng" algn="ctr">
                      <a:solidFill>
                        <a:schemeClr val="tx1"/>
                      </a:solidFill>
                      <a:prstDash val="solid"/>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zh-CN" altLang="en-US"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公安局</a:t>
                      </a:r>
                      <a:endParaRPr kumimoji="0" lang="zh-CN" altLang="en-US"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0">
                        <a:lnSpc>
                          <a:spcPct val="100000"/>
                        </a:lnSpc>
                        <a:spcBef>
                          <a:spcPct val="20000"/>
                        </a:spcBef>
                        <a:spcAft>
                          <a:spcPct val="0"/>
                        </a:spcAft>
                        <a:buClrTx/>
                        <a:buSzPct val="100000"/>
                        <a:buFontTx/>
                        <a:buNone/>
                      </a:pPr>
                      <a:r>
                        <a:rPr kumimoji="0" lang="en-US" altLang="zh-CN" sz="1800" b="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rPr>
                        <a:t>110</a:t>
                      </a:r>
                      <a:endParaRPr kumimoji="0" lang="en-US" altLang="zh-CN" sz="1800" b="0" i="0" u="none" strike="noStrike" cap="none" normalizeH="0" baseline="0" dirty="0">
                        <a:ln>
                          <a:noFill/>
                        </a:ln>
                        <a:solidFill>
                          <a:schemeClr val="tx1">
                            <a:lumMod val="85000"/>
                            <a:lumOff val="15000"/>
                          </a:schemeClr>
                        </a:solidFill>
                        <a:effectLst/>
                        <a:latin typeface="微软雅黑" panose="020B0503020204020204" charset="-122"/>
                        <a:ea typeface="微软雅黑" panose="020B0503020204020204" charset="-122"/>
                        <a:cs typeface="阿里巴巴普惠体" panose="00020600040101010101" charset="-122"/>
                      </a:endParaRPr>
                    </a:p>
                  </a:txBody>
                  <a:tcPr anchor="ctr" horzOverflow="overflow">
                    <a:lnL w="6350" cap="flat" cmpd="sng" algn="ctr">
                      <a:solidFill>
                        <a:schemeClr val="tx1"/>
                      </a:solidFill>
                      <a:prstDash val="lgDash"/>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lgDash"/>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3" name="文本框 2"/>
          <p:cNvSpPr txBox="1"/>
          <p:nvPr/>
        </p:nvSpPr>
        <p:spPr>
          <a:xfrm>
            <a:off x="1431637" y="4526684"/>
            <a:ext cx="5019963" cy="829945"/>
          </a:xfrm>
          <a:prstGeom prst="rect">
            <a:avLst/>
          </a:prstGeom>
          <a:noFill/>
        </p:spPr>
        <p:txBody>
          <a:bodyPr wrap="square" rtlCol="0" anchor="t">
            <a:spAutoFit/>
          </a:bodyPr>
          <a:lstStyle/>
          <a:p>
            <a:pPr hangingPunct="0">
              <a:lnSpc>
                <a:spcPct val="150000"/>
              </a:lnSpc>
              <a:spcBef>
                <a:spcPct val="20000"/>
              </a:spcBef>
              <a:buFont typeface="Wingdings" panose="05000000000000000000" pitchFamily="2" charset="2"/>
              <a:buNone/>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每个员工应有自己上级和亲属的联系电话，各个班组长应有项目部联系电话！</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nvGrpSpPr>
          <p:cNvPr id="2" name="组合 1"/>
          <p:cNvGrpSpPr/>
          <p:nvPr/>
        </p:nvGrpSpPr>
        <p:grpSpPr>
          <a:xfrm>
            <a:off x="355600" y="334645"/>
            <a:ext cx="3388475" cy="521970"/>
            <a:chOff x="355600" y="122021"/>
            <a:chExt cx="3388475" cy="521970"/>
          </a:xfrm>
        </p:grpSpPr>
        <p:sp>
          <p:nvSpPr>
            <p:cNvPr id="4" name="矩形 3"/>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紧急情况联系电话</a:t>
              </a:r>
              <a:endParaRPr lang="zh-CN" altLang="en-US" sz="2800"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6700" y="1398299"/>
            <a:ext cx="4892964" cy="48929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2748"/>
                                        </p:tgtEl>
                                        <p:attrNameLst>
                                          <p:attrName>style.visibility</p:attrName>
                                        </p:attrNameLst>
                                      </p:cBhvr>
                                      <p:to>
                                        <p:strVal val="visible"/>
                                      </p:to>
                                    </p:set>
                                    <p:animEffect transition="in" filter="barn(inVertical)">
                                      <p:cBhvr>
                                        <p:cTn id="7" dur="500"/>
                                        <p:tgtEl>
                                          <p:spTgt spid="7274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55600" y="320675"/>
            <a:ext cx="2030094" cy="521970"/>
            <a:chOff x="355600" y="122021"/>
            <a:chExt cx="2030094" cy="521970"/>
          </a:xfrm>
        </p:grpSpPr>
        <p:sp>
          <p:nvSpPr>
            <p:cNvPr id="28" name="矩形 27"/>
            <p:cNvSpPr/>
            <p:nvPr/>
          </p:nvSpPr>
          <p:spPr>
            <a:xfrm>
              <a:off x="780414"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安全知识</a:t>
              </a:r>
              <a:endParaRPr lang="zh-CN" altLang="en-US" sz="2800" dirty="0">
                <a:latin typeface="微软雅黑" panose="020B0503020204020204" charset="-122"/>
                <a:ea typeface="微软雅黑" panose="020B0503020204020204" charset="-122"/>
                <a:sym typeface="+mn-ea"/>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2" name="组合 1"/>
          <p:cNvGrpSpPr/>
          <p:nvPr/>
        </p:nvGrpSpPr>
        <p:grpSpPr>
          <a:xfrm>
            <a:off x="1321767" y="1619773"/>
            <a:ext cx="3627666" cy="786885"/>
            <a:chOff x="1321767" y="1619773"/>
            <a:chExt cx="3627666" cy="786885"/>
          </a:xfrm>
        </p:grpSpPr>
        <p:grpSp>
          <p:nvGrpSpPr>
            <p:cNvPr id="40" name="组合 39"/>
            <p:cNvGrpSpPr/>
            <p:nvPr/>
          </p:nvGrpSpPr>
          <p:grpSpPr>
            <a:xfrm>
              <a:off x="1921753" y="1683729"/>
              <a:ext cx="3027680" cy="722929"/>
              <a:chOff x="1374167" y="1770619"/>
              <a:chExt cx="3027680" cy="722929"/>
            </a:xfrm>
          </p:grpSpPr>
          <p:sp>
            <p:nvSpPr>
              <p:cNvPr id="41" name="矩形 40"/>
              <p:cNvSpPr/>
              <p:nvPr/>
            </p:nvSpPr>
            <p:spPr>
              <a:xfrm>
                <a:off x="1374167" y="1770619"/>
                <a:ext cx="10972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安全方针</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42" name="矩形 41"/>
              <p:cNvSpPr/>
              <p:nvPr/>
            </p:nvSpPr>
            <p:spPr>
              <a:xfrm>
                <a:off x="1374167" y="2156363"/>
                <a:ext cx="3027680" cy="337185"/>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安全第一、预防为主、综合治理</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68" name="图片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1767" y="1619773"/>
              <a:ext cx="538250" cy="474345"/>
            </a:xfrm>
            <a:prstGeom prst="rect">
              <a:avLst/>
            </a:prstGeom>
          </p:spPr>
        </p:pic>
      </p:grpSp>
      <p:grpSp>
        <p:nvGrpSpPr>
          <p:cNvPr id="3" name="组合 2"/>
          <p:cNvGrpSpPr/>
          <p:nvPr/>
        </p:nvGrpSpPr>
        <p:grpSpPr>
          <a:xfrm>
            <a:off x="1321767" y="2621194"/>
            <a:ext cx="4415986" cy="1144096"/>
            <a:chOff x="1321767" y="2621194"/>
            <a:chExt cx="4415986" cy="1144096"/>
          </a:xfrm>
        </p:grpSpPr>
        <p:grpSp>
          <p:nvGrpSpPr>
            <p:cNvPr id="43" name="组合 42"/>
            <p:cNvGrpSpPr/>
            <p:nvPr/>
          </p:nvGrpSpPr>
          <p:grpSpPr>
            <a:xfrm>
              <a:off x="1921753" y="2717045"/>
              <a:ext cx="3816000" cy="1048245"/>
              <a:chOff x="1374167" y="2530183"/>
              <a:chExt cx="3816000" cy="1048245"/>
            </a:xfrm>
          </p:grpSpPr>
          <p:sp>
            <p:nvSpPr>
              <p:cNvPr id="44" name="矩形 43"/>
              <p:cNvSpPr/>
              <p:nvPr/>
            </p:nvSpPr>
            <p:spPr>
              <a:xfrm>
                <a:off x="1374167" y="2530183"/>
                <a:ext cx="10972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四不伤害</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45" name="矩形 44"/>
              <p:cNvSpPr/>
              <p:nvPr/>
            </p:nvSpPr>
            <p:spPr>
              <a:xfrm>
                <a:off x="1374167" y="2897073"/>
                <a:ext cx="3816000" cy="68135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不伤害自己、不伤害别人、不被别人伤害、保护他人不受伤害</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69" name="图片 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1767" y="2621194"/>
              <a:ext cx="538250" cy="474345"/>
            </a:xfrm>
            <a:prstGeom prst="rect">
              <a:avLst/>
            </a:prstGeom>
          </p:spPr>
        </p:pic>
      </p:grpSp>
      <p:grpSp>
        <p:nvGrpSpPr>
          <p:cNvPr id="4" name="组合 3"/>
          <p:cNvGrpSpPr/>
          <p:nvPr/>
        </p:nvGrpSpPr>
        <p:grpSpPr>
          <a:xfrm>
            <a:off x="1321767" y="3981951"/>
            <a:ext cx="3018066" cy="756582"/>
            <a:chOff x="1321767" y="3981951"/>
            <a:chExt cx="3018066" cy="756582"/>
          </a:xfrm>
        </p:grpSpPr>
        <p:grpSp>
          <p:nvGrpSpPr>
            <p:cNvPr id="46" name="组合 45"/>
            <p:cNvGrpSpPr/>
            <p:nvPr/>
          </p:nvGrpSpPr>
          <p:grpSpPr>
            <a:xfrm>
              <a:off x="1921753" y="4034458"/>
              <a:ext cx="2418080" cy="704075"/>
              <a:chOff x="1374167" y="3618363"/>
              <a:chExt cx="2418080" cy="704075"/>
            </a:xfrm>
          </p:grpSpPr>
          <p:sp>
            <p:nvSpPr>
              <p:cNvPr id="47" name="矩形 46"/>
              <p:cNvSpPr/>
              <p:nvPr/>
            </p:nvSpPr>
            <p:spPr>
              <a:xfrm>
                <a:off x="1374167" y="3618363"/>
                <a:ext cx="6400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三宝</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48" name="矩形 47"/>
              <p:cNvSpPr/>
              <p:nvPr/>
            </p:nvSpPr>
            <p:spPr>
              <a:xfrm>
                <a:off x="1374167" y="3985253"/>
                <a:ext cx="2418080" cy="337185"/>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安全帽、安全带、安全网</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70" name="图片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1767" y="3981951"/>
              <a:ext cx="538250" cy="474345"/>
            </a:xfrm>
            <a:prstGeom prst="rect">
              <a:avLst/>
            </a:prstGeom>
          </p:spPr>
        </p:pic>
      </p:grpSp>
      <p:grpSp>
        <p:nvGrpSpPr>
          <p:cNvPr id="5" name="组合 4"/>
          <p:cNvGrpSpPr/>
          <p:nvPr/>
        </p:nvGrpSpPr>
        <p:grpSpPr>
          <a:xfrm>
            <a:off x="1321767" y="4959755"/>
            <a:ext cx="4237266" cy="713501"/>
            <a:chOff x="1321767" y="4959755"/>
            <a:chExt cx="4237266" cy="713501"/>
          </a:xfrm>
        </p:grpSpPr>
        <p:grpSp>
          <p:nvGrpSpPr>
            <p:cNvPr id="49" name="组合 48"/>
            <p:cNvGrpSpPr/>
            <p:nvPr/>
          </p:nvGrpSpPr>
          <p:grpSpPr>
            <a:xfrm>
              <a:off x="1921753" y="4959755"/>
              <a:ext cx="3637280" cy="713501"/>
              <a:chOff x="1374167" y="4377927"/>
              <a:chExt cx="3637280" cy="713501"/>
            </a:xfrm>
          </p:grpSpPr>
          <p:sp>
            <p:nvSpPr>
              <p:cNvPr id="50" name="矩形 49"/>
              <p:cNvSpPr/>
              <p:nvPr/>
            </p:nvSpPr>
            <p:spPr>
              <a:xfrm>
                <a:off x="1374167" y="4377927"/>
                <a:ext cx="6400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四口</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51" name="矩形 50"/>
              <p:cNvSpPr/>
              <p:nvPr/>
            </p:nvSpPr>
            <p:spPr>
              <a:xfrm>
                <a:off x="1374167" y="4754243"/>
                <a:ext cx="3637280" cy="337185"/>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楼梯口、电梯井口、预留洞口、通道口</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71" name="图片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1767" y="5091914"/>
              <a:ext cx="538250" cy="474345"/>
            </a:xfrm>
            <a:prstGeom prst="rect">
              <a:avLst/>
            </a:prstGeom>
          </p:spPr>
        </p:pic>
      </p:grpSp>
      <p:grpSp>
        <p:nvGrpSpPr>
          <p:cNvPr id="8" name="组合 7"/>
          <p:cNvGrpSpPr/>
          <p:nvPr/>
        </p:nvGrpSpPr>
        <p:grpSpPr>
          <a:xfrm>
            <a:off x="6456047" y="1710091"/>
            <a:ext cx="4363558" cy="1346832"/>
            <a:chOff x="6456047" y="1710091"/>
            <a:chExt cx="4363558" cy="1346832"/>
          </a:xfrm>
        </p:grpSpPr>
        <p:grpSp>
          <p:nvGrpSpPr>
            <p:cNvPr id="52" name="组合 51"/>
            <p:cNvGrpSpPr/>
            <p:nvPr/>
          </p:nvGrpSpPr>
          <p:grpSpPr>
            <a:xfrm>
              <a:off x="7003605" y="1710091"/>
              <a:ext cx="3816000" cy="1346832"/>
              <a:chOff x="6833535" y="1770619"/>
              <a:chExt cx="3816000" cy="1346832"/>
            </a:xfrm>
          </p:grpSpPr>
          <p:sp>
            <p:nvSpPr>
              <p:cNvPr id="53" name="矩形 52"/>
              <p:cNvSpPr/>
              <p:nvPr/>
            </p:nvSpPr>
            <p:spPr>
              <a:xfrm>
                <a:off x="6833535" y="1770619"/>
                <a:ext cx="8686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五临边</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54" name="矩形 53"/>
              <p:cNvSpPr/>
              <p:nvPr/>
            </p:nvSpPr>
            <p:spPr>
              <a:xfrm>
                <a:off x="6833535" y="2141456"/>
                <a:ext cx="3816000" cy="975995"/>
              </a:xfrm>
              <a:prstGeom prst="rect">
                <a:avLst/>
              </a:prstGeom>
            </p:spPr>
            <p:txBody>
              <a:bodyPr>
                <a:spAutoFit/>
              </a:bodyPr>
              <a:lstStyle/>
              <a:p>
                <a:pPr fontAlgn="auto">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基坑周边、框架结构的施工楼层周边、屋面周边、未安装栏杆的楼梯边、未安装栏板的阳台边</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72" name="图片 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7" y="1710091"/>
              <a:ext cx="538250" cy="474345"/>
            </a:xfrm>
            <a:prstGeom prst="rect">
              <a:avLst/>
            </a:prstGeom>
          </p:spPr>
        </p:pic>
      </p:grpSp>
      <p:grpSp>
        <p:nvGrpSpPr>
          <p:cNvPr id="7" name="组合 6"/>
          <p:cNvGrpSpPr/>
          <p:nvPr/>
        </p:nvGrpSpPr>
        <p:grpSpPr>
          <a:xfrm>
            <a:off x="6456047" y="3376056"/>
            <a:ext cx="4363558" cy="1125592"/>
            <a:chOff x="6456047" y="3376056"/>
            <a:chExt cx="4363558" cy="1125592"/>
          </a:xfrm>
        </p:grpSpPr>
        <p:grpSp>
          <p:nvGrpSpPr>
            <p:cNvPr id="55" name="组合 54"/>
            <p:cNvGrpSpPr/>
            <p:nvPr/>
          </p:nvGrpSpPr>
          <p:grpSpPr>
            <a:xfrm>
              <a:off x="7003605" y="3450961"/>
              <a:ext cx="3816000" cy="1050687"/>
              <a:chOff x="6833534" y="3334027"/>
              <a:chExt cx="3816000" cy="1050687"/>
            </a:xfrm>
          </p:grpSpPr>
          <p:sp>
            <p:nvSpPr>
              <p:cNvPr id="56" name="矩形 55"/>
              <p:cNvSpPr/>
              <p:nvPr/>
            </p:nvSpPr>
            <p:spPr>
              <a:xfrm>
                <a:off x="6833535" y="3334027"/>
                <a:ext cx="10972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五大伤害</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57" name="矩形 56"/>
              <p:cNvSpPr/>
              <p:nvPr/>
            </p:nvSpPr>
            <p:spPr>
              <a:xfrm>
                <a:off x="6833534" y="3703359"/>
                <a:ext cx="3816000" cy="681355"/>
              </a:xfrm>
              <a:prstGeom prst="rect">
                <a:avLst/>
              </a:prstGeom>
            </p:spPr>
            <p:txBody>
              <a:bodyPr wrap="square">
                <a:spAutoFit/>
              </a:bodyPr>
              <a:lstStyle/>
              <a:p>
                <a:pPr fontAlgn="auto">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高处坠落、物体打击、触电、机械伤害、坍塌</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73" name="图片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7" y="3376056"/>
              <a:ext cx="538250" cy="474345"/>
            </a:xfrm>
            <a:prstGeom prst="rect">
              <a:avLst/>
            </a:prstGeom>
          </p:spPr>
        </p:pic>
      </p:grpSp>
      <p:grpSp>
        <p:nvGrpSpPr>
          <p:cNvPr id="6" name="组合 5"/>
          <p:cNvGrpSpPr/>
          <p:nvPr/>
        </p:nvGrpSpPr>
        <p:grpSpPr>
          <a:xfrm>
            <a:off x="6456047" y="4804848"/>
            <a:ext cx="3981638" cy="848559"/>
            <a:chOff x="6456047" y="4804848"/>
            <a:chExt cx="3981638" cy="848559"/>
          </a:xfrm>
        </p:grpSpPr>
        <p:grpSp>
          <p:nvGrpSpPr>
            <p:cNvPr id="58" name="组合 57"/>
            <p:cNvGrpSpPr/>
            <p:nvPr/>
          </p:nvGrpSpPr>
          <p:grpSpPr>
            <a:xfrm>
              <a:off x="7003605" y="4894861"/>
              <a:ext cx="3434080" cy="758546"/>
              <a:chOff x="6833535" y="4444396"/>
              <a:chExt cx="3434080" cy="758546"/>
            </a:xfrm>
          </p:grpSpPr>
          <p:sp>
            <p:nvSpPr>
              <p:cNvPr id="59" name="矩形 58"/>
              <p:cNvSpPr/>
              <p:nvPr/>
            </p:nvSpPr>
            <p:spPr>
              <a:xfrm>
                <a:off x="6852322" y="4444396"/>
                <a:ext cx="640080" cy="368300"/>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三违</a:t>
                </a:r>
                <a:endParaRPr lang="zh-CN" altLang="en-US" b="1"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sp>
            <p:nvSpPr>
              <p:cNvPr id="60" name="矩形 59"/>
              <p:cNvSpPr/>
              <p:nvPr/>
            </p:nvSpPr>
            <p:spPr>
              <a:xfrm>
                <a:off x="6833535" y="4816862"/>
                <a:ext cx="3434080" cy="386080"/>
              </a:xfrm>
              <a:prstGeom prst="rect">
                <a:avLst/>
              </a:prstGeom>
            </p:spPr>
            <p:txBody>
              <a:bodyPr wrap="none">
                <a:spAutoFit/>
              </a:bodyPr>
              <a:lstStyle/>
              <a:p>
                <a:pPr>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违章指挥、违章作业、违反劳动纪律</a:t>
                </a:r>
                <a:endParaRPr lang="zh-CN" altLang="en-US" sz="16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endParaRPr>
              </a:p>
            </p:txBody>
          </p:sp>
        </p:grpSp>
        <p:pic>
          <p:nvPicPr>
            <p:cNvPr id="74" name="图片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7" y="4804848"/>
              <a:ext cx="538250" cy="47434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2594530" y="2483139"/>
            <a:ext cx="70916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安全施工十大纪律</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第八部分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8681" y="1597026"/>
            <a:ext cx="7650019" cy="4523105"/>
          </a:xfrm>
          <a:prstGeom prst="rect">
            <a:avLst/>
          </a:prstGeom>
        </p:spPr>
        <p:txBody>
          <a:bodyPr wrap="square">
            <a:spAutoFit/>
          </a:bodyPr>
          <a:lstStyle/>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设立安全施工标志、标牌、公示安全生产制度。</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凡进入施工现场必须按规程要求戴好安全帽，高空作业必须系好安全带。</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严禁穿拖鞋、凉鞋、高、中跟鞋进入施工现场，不准带小孩进入施工现场。</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无安全措施或有安全措施但未向施工人员交底的项目不准开工。</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严禁酒后上班，工作时间应精力集中，严禁打闹，互相追逐开玩笑。</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电气设备除专业人员外，其他人员不准操作、任意拆动。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施工机械，机动车辆安排专人操作和驾驶，并制定相关制度，未经允许严禁擅自动用。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严格执行安全爆破制度，危险物品必须按照国家有关法律、法规管理和使用。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高空作业时，必须按规章进行管理和使用。</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a:p>
            <a:pPr marL="342900" indent="-342900">
              <a:lnSpc>
                <a:spcPct val="150000"/>
              </a:lnSpc>
              <a:buFont typeface="+mj-ea"/>
              <a:buAutoNum type="circleNumDbPlain"/>
            </a:pPr>
            <a:r>
              <a:rPr lang="zh-CN" altLang="en-US" sz="1600" dirty="0">
                <a:solidFill>
                  <a:schemeClr val="tx1">
                    <a:lumMod val="75000"/>
                    <a:lumOff val="25000"/>
                  </a:schemeClr>
                </a:solidFill>
                <a:latin typeface="微软雅黑" panose="020B0503020204020204" charset="-122"/>
                <a:ea typeface="微软雅黑" panose="020B0503020204020204" charset="-122"/>
              </a:rPr>
              <a:t>用电作业必须执行安全保护技术措施，排除电器故障要先停电、验电、挂接地线，然后再开始工作。</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grpSp>
        <p:nvGrpSpPr>
          <p:cNvPr id="3" name="组合 2"/>
          <p:cNvGrpSpPr/>
          <p:nvPr/>
        </p:nvGrpSpPr>
        <p:grpSpPr>
          <a:xfrm>
            <a:off x="355600" y="314325"/>
            <a:ext cx="3388475" cy="521970"/>
            <a:chOff x="355600" y="122021"/>
            <a:chExt cx="3388475" cy="521970"/>
          </a:xfrm>
        </p:grpSpPr>
        <p:sp>
          <p:nvSpPr>
            <p:cNvPr id="4" name="矩形 3"/>
            <p:cNvSpPr/>
            <p:nvPr/>
          </p:nvSpPr>
          <p:spPr>
            <a:xfrm>
              <a:off x="716395" y="122021"/>
              <a:ext cx="30276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安全施工十大纪律</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6122" r="26737"/>
          <a:stretch>
            <a:fillRect/>
          </a:stretch>
        </p:blipFill>
        <p:spPr>
          <a:xfrm>
            <a:off x="8640619" y="962964"/>
            <a:ext cx="2552700" cy="54149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097905" y="1267666"/>
            <a:ext cx="4246696" cy="2181663"/>
            <a:chOff x="1097905" y="1267666"/>
            <a:chExt cx="4246696" cy="2181663"/>
          </a:xfrm>
        </p:grpSpPr>
        <p:sp>
          <p:nvSpPr>
            <p:cNvPr id="8" name="矩形: 圆角 7"/>
            <p:cNvSpPr/>
            <p:nvPr/>
          </p:nvSpPr>
          <p:spPr>
            <a:xfrm>
              <a:off x="1097905" y="2259765"/>
              <a:ext cx="4074021" cy="1189564"/>
            </a:xfrm>
            <a:prstGeom prst="roundRect">
              <a:avLst>
                <a:gd name="adj" fmla="val 12091"/>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nvGrpSpPr>
            <p:cNvPr id="7" name="组合 6"/>
            <p:cNvGrpSpPr/>
            <p:nvPr/>
          </p:nvGrpSpPr>
          <p:grpSpPr>
            <a:xfrm>
              <a:off x="1106827" y="1267666"/>
              <a:ext cx="1026658" cy="687861"/>
              <a:chOff x="1106827" y="1421508"/>
              <a:chExt cx="1026658" cy="687861"/>
            </a:xfrm>
          </p:grpSpPr>
          <p:sp>
            <p:nvSpPr>
              <p:cNvPr id="6" name="对话气泡: 椭圆形 5"/>
              <p:cNvSpPr/>
              <p:nvPr/>
            </p:nvSpPr>
            <p:spPr>
              <a:xfrm>
                <a:off x="1106827" y="1421508"/>
                <a:ext cx="1026658" cy="687861"/>
              </a:xfrm>
              <a:prstGeom prst="wedgeEllipseCallou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5" name="椭圆 8"/>
              <p:cNvSpPr/>
              <p:nvPr/>
            </p:nvSpPr>
            <p:spPr>
              <a:xfrm>
                <a:off x="1403349" y="1592263"/>
                <a:ext cx="425452" cy="373223"/>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31" name="组合 30"/>
            <p:cNvGrpSpPr/>
            <p:nvPr/>
          </p:nvGrpSpPr>
          <p:grpSpPr>
            <a:xfrm>
              <a:off x="1403349" y="2386476"/>
              <a:ext cx="3941252" cy="834840"/>
              <a:chOff x="7483989" y="3236043"/>
              <a:chExt cx="3941252" cy="834840"/>
            </a:xfrm>
          </p:grpSpPr>
          <p:sp>
            <p:nvSpPr>
              <p:cNvPr id="32" name="矩形 31"/>
              <p:cNvSpPr/>
              <p:nvPr/>
            </p:nvSpPr>
            <p:spPr>
              <a:xfrm>
                <a:off x="7483989" y="3721633"/>
                <a:ext cx="3941252" cy="349250"/>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微软雅黑" panose="020B0503020204020204" charset="-122"/>
                    <a:ea typeface="微软雅黑" panose="020B0503020204020204" charset="-122"/>
                    <a:sym typeface="+mn-lt"/>
                  </a:rPr>
                  <a:t>文明施工的反面就是野蛮施工</a:t>
                </a:r>
                <a:endParaRPr lang="zh-CN" altLang="en-US" sz="1400" dirty="0">
                  <a:solidFill>
                    <a:schemeClr val="bg1"/>
                  </a:solidFill>
                  <a:latin typeface="微软雅黑" panose="020B0503020204020204" charset="-122"/>
                  <a:ea typeface="微软雅黑" panose="020B0503020204020204" charset="-122"/>
                  <a:sym typeface="+mn-lt"/>
                </a:endParaRPr>
              </a:p>
            </p:txBody>
          </p:sp>
          <p:sp>
            <p:nvSpPr>
              <p:cNvPr id="33" name="矩形 32"/>
              <p:cNvSpPr/>
              <p:nvPr/>
            </p:nvSpPr>
            <p:spPr>
              <a:xfrm>
                <a:off x="7483989" y="3236043"/>
                <a:ext cx="792480" cy="460375"/>
              </a:xfrm>
              <a:prstGeom prst="rect">
                <a:avLst/>
              </a:prstGeom>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反面</a:t>
                </a:r>
                <a:endParaRPr lang="zh-CN" altLang="en-US" sz="2400" dirty="0">
                  <a:solidFill>
                    <a:schemeClr val="bg1"/>
                  </a:solidFill>
                  <a:latin typeface="微软雅黑" panose="020B0503020204020204" charset="-122"/>
                  <a:ea typeface="微软雅黑" panose="020B0503020204020204" charset="-122"/>
                </a:endParaRPr>
              </a:p>
            </p:txBody>
          </p:sp>
        </p:grpSp>
      </p:grpSp>
      <p:grpSp>
        <p:nvGrpSpPr>
          <p:cNvPr id="13" name="组合 12"/>
          <p:cNvGrpSpPr/>
          <p:nvPr/>
        </p:nvGrpSpPr>
        <p:grpSpPr>
          <a:xfrm>
            <a:off x="6566828" y="5974074"/>
            <a:ext cx="3941252" cy="934438"/>
            <a:chOff x="7483989" y="3147331"/>
            <a:chExt cx="3941252" cy="934438"/>
          </a:xfrm>
        </p:grpSpPr>
        <p:sp>
          <p:nvSpPr>
            <p:cNvPr id="14" name="矩形 13"/>
            <p:cNvSpPr/>
            <p:nvPr/>
          </p:nvSpPr>
          <p:spPr>
            <a:xfrm>
              <a:off x="7483989" y="3732519"/>
              <a:ext cx="3941252" cy="349250"/>
            </a:xfrm>
            <a:prstGeom prst="rect">
              <a:avLst/>
            </a:prstGeom>
            <a:ln>
              <a:noFill/>
            </a:ln>
          </p:spPr>
          <p:txBody>
            <a:bodyPr wrap="square">
              <a:spAutoFit/>
              <a:scene3d>
                <a:camera prst="orthographicFront"/>
                <a:lightRig rig="threePt" dir="t"/>
              </a:scene3d>
              <a:sp3d contourW="12700"/>
            </a:bodyPr>
            <a:lstStyle/>
            <a:p>
              <a:pPr algn="just">
                <a:lnSpc>
                  <a:spcPct val="120000"/>
                </a:lnSpc>
              </a:pP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5" name="矩形 14"/>
            <p:cNvSpPr/>
            <p:nvPr/>
          </p:nvSpPr>
          <p:spPr>
            <a:xfrm>
              <a:off x="7483989" y="3147331"/>
              <a:ext cx="309880" cy="521970"/>
            </a:xfrm>
            <a:prstGeom prst="rect">
              <a:avLst/>
            </a:prstGeom>
          </p:spPr>
          <p:txBody>
            <a:bodyPr wrap="none">
              <a:spAutoFit/>
            </a:bodyPr>
            <a:lstStyle/>
            <a:p>
              <a:endParaRPr lang="zh-CN" altLang="en-US" sz="2800" dirty="0">
                <a:latin typeface="微软雅黑" panose="020B0503020204020204" charset="-122"/>
                <a:ea typeface="微软雅黑" panose="020B0503020204020204" charset="-122"/>
              </a:endParaRPr>
            </a:p>
          </p:txBody>
        </p:sp>
      </p:grpSp>
      <p:grpSp>
        <p:nvGrpSpPr>
          <p:cNvPr id="2" name="组合 1"/>
          <p:cNvGrpSpPr/>
          <p:nvPr/>
        </p:nvGrpSpPr>
        <p:grpSpPr>
          <a:xfrm>
            <a:off x="355600" y="341630"/>
            <a:ext cx="1966075" cy="521970"/>
            <a:chOff x="355600" y="122021"/>
            <a:chExt cx="1966075" cy="521970"/>
          </a:xfrm>
        </p:grpSpPr>
        <p:sp>
          <p:nvSpPr>
            <p:cNvPr id="3" name="矩形 2"/>
            <p:cNvSpPr/>
            <p:nvPr/>
          </p:nvSpPr>
          <p:spPr>
            <a:xfrm>
              <a:off x="716395"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文明施工</a:t>
              </a:r>
              <a:endParaRPr lang="zh-CN" altLang="en-US" sz="28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grpSp>
        <p:nvGrpSpPr>
          <p:cNvPr id="57" name="组合 56"/>
          <p:cNvGrpSpPr/>
          <p:nvPr/>
        </p:nvGrpSpPr>
        <p:grpSpPr>
          <a:xfrm>
            <a:off x="6566828" y="1267666"/>
            <a:ext cx="4074021" cy="2181663"/>
            <a:chOff x="6566828" y="1267666"/>
            <a:chExt cx="4074021" cy="2181663"/>
          </a:xfrm>
        </p:grpSpPr>
        <p:sp>
          <p:nvSpPr>
            <p:cNvPr id="9" name="矩形: 圆角 8"/>
            <p:cNvSpPr/>
            <p:nvPr/>
          </p:nvSpPr>
          <p:spPr>
            <a:xfrm>
              <a:off x="6566828" y="2259765"/>
              <a:ext cx="4074021" cy="1189564"/>
            </a:xfrm>
            <a:prstGeom prst="roundRect">
              <a:avLst>
                <a:gd name="adj" fmla="val 12091"/>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nvGrpSpPr>
            <p:cNvPr id="16" name="组合 15"/>
            <p:cNvGrpSpPr/>
            <p:nvPr/>
          </p:nvGrpSpPr>
          <p:grpSpPr>
            <a:xfrm>
              <a:off x="6872272" y="2386476"/>
              <a:ext cx="3635808" cy="1020349"/>
              <a:chOff x="7483989" y="3236043"/>
              <a:chExt cx="3635808" cy="1020349"/>
            </a:xfrm>
          </p:grpSpPr>
          <p:sp>
            <p:nvSpPr>
              <p:cNvPr id="18" name="矩形 17"/>
              <p:cNvSpPr/>
              <p:nvPr/>
            </p:nvSpPr>
            <p:spPr>
              <a:xfrm>
                <a:off x="7483989" y="3648697"/>
                <a:ext cx="3635808" cy="607695"/>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微软雅黑" panose="020B0503020204020204" charset="-122"/>
                    <a:ea typeface="微软雅黑" panose="020B0503020204020204" charset="-122"/>
                    <a:sym typeface="+mn-lt"/>
                  </a:rPr>
                  <a:t>请替换文字内容复制你的内容到此请替换文字内容复制你的内容到此</a:t>
                </a:r>
                <a:endParaRPr lang="zh-CN" altLang="en-US" sz="1400" dirty="0">
                  <a:solidFill>
                    <a:schemeClr val="bg1"/>
                  </a:solidFill>
                  <a:latin typeface="微软雅黑" panose="020B0503020204020204" charset="-122"/>
                  <a:ea typeface="微软雅黑" panose="020B0503020204020204" charset="-122"/>
                  <a:sym typeface="+mn-lt"/>
                </a:endParaRPr>
              </a:p>
            </p:txBody>
          </p:sp>
          <p:sp>
            <p:nvSpPr>
              <p:cNvPr id="22" name="矩形 21"/>
              <p:cNvSpPr/>
              <p:nvPr/>
            </p:nvSpPr>
            <p:spPr>
              <a:xfrm>
                <a:off x="7483989" y="3236043"/>
                <a:ext cx="2621280" cy="460375"/>
              </a:xfrm>
              <a:prstGeom prst="rect">
                <a:avLst/>
              </a:prstGeom>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施工班组卫生要求</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24" name="组合 23"/>
            <p:cNvGrpSpPr/>
            <p:nvPr/>
          </p:nvGrpSpPr>
          <p:grpSpPr>
            <a:xfrm>
              <a:off x="6575750" y="1267666"/>
              <a:ext cx="1026658" cy="687861"/>
              <a:chOff x="6575750" y="1267666"/>
              <a:chExt cx="1026658" cy="687861"/>
            </a:xfrm>
          </p:grpSpPr>
          <p:sp>
            <p:nvSpPr>
              <p:cNvPr id="11" name="对话气泡: 椭圆形 10"/>
              <p:cNvSpPr/>
              <p:nvPr/>
            </p:nvSpPr>
            <p:spPr>
              <a:xfrm>
                <a:off x="6575750" y="1267666"/>
                <a:ext cx="1026658" cy="687861"/>
              </a:xfrm>
              <a:prstGeom prst="wedgeEllipseCallou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3" name="椭圆 34"/>
              <p:cNvSpPr/>
              <p:nvPr/>
            </p:nvSpPr>
            <p:spPr>
              <a:xfrm>
                <a:off x="6893115" y="1455729"/>
                <a:ext cx="387018" cy="241560"/>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59" name="组合 58"/>
          <p:cNvGrpSpPr/>
          <p:nvPr/>
        </p:nvGrpSpPr>
        <p:grpSpPr>
          <a:xfrm>
            <a:off x="1097905" y="3783000"/>
            <a:ext cx="4074021" cy="2181663"/>
            <a:chOff x="1097905" y="3783000"/>
            <a:chExt cx="4074021" cy="2181663"/>
          </a:xfrm>
        </p:grpSpPr>
        <p:sp>
          <p:nvSpPr>
            <p:cNvPr id="28" name="矩形: 圆角 27"/>
            <p:cNvSpPr/>
            <p:nvPr/>
          </p:nvSpPr>
          <p:spPr>
            <a:xfrm>
              <a:off x="1097905" y="4775099"/>
              <a:ext cx="4074021" cy="1189564"/>
            </a:xfrm>
            <a:prstGeom prst="roundRect">
              <a:avLst>
                <a:gd name="adj" fmla="val 12091"/>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nvGrpSpPr>
            <p:cNvPr id="44" name="组合 43"/>
            <p:cNvGrpSpPr/>
            <p:nvPr/>
          </p:nvGrpSpPr>
          <p:grpSpPr>
            <a:xfrm>
              <a:off x="1403349" y="4901810"/>
              <a:ext cx="3646101" cy="1008266"/>
              <a:chOff x="7483989" y="3236043"/>
              <a:chExt cx="3646101" cy="1008266"/>
            </a:xfrm>
          </p:grpSpPr>
          <p:sp>
            <p:nvSpPr>
              <p:cNvPr id="45" name="矩形 44"/>
              <p:cNvSpPr/>
              <p:nvPr/>
            </p:nvSpPr>
            <p:spPr>
              <a:xfrm>
                <a:off x="7483989" y="3636614"/>
                <a:ext cx="3646101" cy="607695"/>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微软雅黑" panose="020B0503020204020204" charset="-122"/>
                    <a:ea typeface="微软雅黑" panose="020B0503020204020204" charset="-122"/>
                    <a:sym typeface="+mn-lt"/>
                  </a:rPr>
                  <a:t>警示标识合理到位、维护清晰、临时用电规范使用、消防器材的配备到位等</a:t>
                </a:r>
                <a:endParaRPr lang="zh-CN" altLang="en-US" sz="1400" dirty="0">
                  <a:solidFill>
                    <a:schemeClr val="bg1"/>
                  </a:solidFill>
                  <a:latin typeface="微软雅黑" panose="020B0503020204020204" charset="-122"/>
                  <a:ea typeface="微软雅黑" panose="020B0503020204020204" charset="-122"/>
                  <a:sym typeface="+mn-lt"/>
                </a:endParaRPr>
              </a:p>
            </p:txBody>
          </p:sp>
          <p:sp>
            <p:nvSpPr>
              <p:cNvPr id="46" name="矩形 45"/>
              <p:cNvSpPr/>
              <p:nvPr/>
            </p:nvSpPr>
            <p:spPr>
              <a:xfrm>
                <a:off x="7483989" y="3236043"/>
                <a:ext cx="1402080" cy="460375"/>
              </a:xfrm>
              <a:prstGeom prst="rect">
                <a:avLst/>
              </a:prstGeom>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警示标识</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47" name="组合 46"/>
            <p:cNvGrpSpPr/>
            <p:nvPr/>
          </p:nvGrpSpPr>
          <p:grpSpPr>
            <a:xfrm>
              <a:off x="1106827" y="3783000"/>
              <a:ext cx="1026658" cy="687861"/>
              <a:chOff x="1106827" y="3783000"/>
              <a:chExt cx="1026658" cy="687861"/>
            </a:xfrm>
          </p:grpSpPr>
          <p:sp>
            <p:nvSpPr>
              <p:cNvPr id="34" name="对话气泡: 椭圆形 33"/>
              <p:cNvSpPr/>
              <p:nvPr/>
            </p:nvSpPr>
            <p:spPr>
              <a:xfrm>
                <a:off x="1106827" y="3783000"/>
                <a:ext cx="1026658" cy="687861"/>
              </a:xfrm>
              <a:prstGeom prst="wedgeEllipseCallou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 name="椭圆 31"/>
              <p:cNvSpPr/>
              <p:nvPr/>
            </p:nvSpPr>
            <p:spPr>
              <a:xfrm>
                <a:off x="1403349" y="3910437"/>
                <a:ext cx="377095" cy="388938"/>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56" name="组合 55"/>
          <p:cNvGrpSpPr/>
          <p:nvPr/>
        </p:nvGrpSpPr>
        <p:grpSpPr>
          <a:xfrm>
            <a:off x="6566828" y="3754806"/>
            <a:ext cx="4082943" cy="2209857"/>
            <a:chOff x="6566828" y="3754806"/>
            <a:chExt cx="4082943" cy="2209857"/>
          </a:xfrm>
        </p:grpSpPr>
        <p:grpSp>
          <p:nvGrpSpPr>
            <p:cNvPr id="19" name="组合 18"/>
            <p:cNvGrpSpPr/>
            <p:nvPr/>
          </p:nvGrpSpPr>
          <p:grpSpPr>
            <a:xfrm>
              <a:off x="6566828" y="3754806"/>
              <a:ext cx="3941252" cy="909148"/>
              <a:chOff x="7483989" y="3083721"/>
              <a:chExt cx="3941252" cy="909148"/>
            </a:xfrm>
          </p:grpSpPr>
          <p:sp>
            <p:nvSpPr>
              <p:cNvPr id="20" name="矩形 19"/>
              <p:cNvSpPr/>
              <p:nvPr/>
            </p:nvSpPr>
            <p:spPr>
              <a:xfrm>
                <a:off x="7483989" y="3643619"/>
                <a:ext cx="3941252" cy="34925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21" name="矩形 20"/>
              <p:cNvSpPr/>
              <p:nvPr/>
            </p:nvSpPr>
            <p:spPr>
              <a:xfrm>
                <a:off x="7483989" y="3083721"/>
                <a:ext cx="309880" cy="521970"/>
              </a:xfrm>
              <a:prstGeom prst="rect">
                <a:avLst/>
              </a:prstGeom>
            </p:spPr>
            <p:txBody>
              <a:bodyPr wrap="none">
                <a:spAutoFit/>
              </a:bodyPr>
              <a:lstStyle/>
              <a:p>
                <a:endParaRPr lang="zh-CN" altLang="en-US" sz="2800" dirty="0">
                  <a:latin typeface="微软雅黑" panose="020B0503020204020204" charset="-122"/>
                  <a:ea typeface="微软雅黑" panose="020B0503020204020204" charset="-122"/>
                </a:endParaRPr>
              </a:p>
            </p:txBody>
          </p:sp>
        </p:grpSp>
        <p:sp>
          <p:nvSpPr>
            <p:cNvPr id="48" name="矩形: 圆角 47"/>
            <p:cNvSpPr/>
            <p:nvPr/>
          </p:nvSpPr>
          <p:spPr>
            <a:xfrm>
              <a:off x="6575750" y="4775099"/>
              <a:ext cx="4074021" cy="1189564"/>
            </a:xfrm>
            <a:prstGeom prst="roundRect">
              <a:avLst>
                <a:gd name="adj" fmla="val 12091"/>
              </a:avLst>
            </a:pr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nvGrpSpPr>
            <p:cNvPr id="49" name="组合 48"/>
            <p:cNvGrpSpPr/>
            <p:nvPr/>
          </p:nvGrpSpPr>
          <p:grpSpPr>
            <a:xfrm>
              <a:off x="6881194" y="4901810"/>
              <a:ext cx="3646101" cy="1008266"/>
              <a:chOff x="7483989" y="3236043"/>
              <a:chExt cx="3646101" cy="1008266"/>
            </a:xfrm>
          </p:grpSpPr>
          <p:sp>
            <p:nvSpPr>
              <p:cNvPr id="50" name="矩形 49"/>
              <p:cNvSpPr/>
              <p:nvPr/>
            </p:nvSpPr>
            <p:spPr>
              <a:xfrm>
                <a:off x="7483989" y="3636614"/>
                <a:ext cx="3646101" cy="607695"/>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微软雅黑" panose="020B0503020204020204" charset="-122"/>
                    <a:ea typeface="微软雅黑" panose="020B0503020204020204" charset="-122"/>
                    <a:sym typeface="+mn-lt"/>
                  </a:rPr>
                  <a:t>请替换文字内容复制你的内容到此请替换文字内容复制你的内容到此</a:t>
                </a:r>
                <a:endParaRPr lang="zh-CN" altLang="en-US" sz="1400" dirty="0">
                  <a:solidFill>
                    <a:schemeClr val="bg1"/>
                  </a:solidFill>
                  <a:latin typeface="微软雅黑" panose="020B0503020204020204" charset="-122"/>
                  <a:ea typeface="微软雅黑" panose="020B0503020204020204" charset="-122"/>
                  <a:sym typeface="+mn-lt"/>
                </a:endParaRPr>
              </a:p>
            </p:txBody>
          </p:sp>
          <p:sp>
            <p:nvSpPr>
              <p:cNvPr id="51" name="矩形 50"/>
              <p:cNvSpPr/>
              <p:nvPr/>
            </p:nvSpPr>
            <p:spPr>
              <a:xfrm>
                <a:off x="7483989" y="3236043"/>
                <a:ext cx="2926080" cy="460375"/>
              </a:xfrm>
              <a:prstGeom prst="rect">
                <a:avLst/>
              </a:prstGeom>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施工区域和加工区域</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5" name="组合 54"/>
            <p:cNvGrpSpPr/>
            <p:nvPr/>
          </p:nvGrpSpPr>
          <p:grpSpPr>
            <a:xfrm>
              <a:off x="6584672" y="3783000"/>
              <a:ext cx="1026658" cy="687861"/>
              <a:chOff x="6584672" y="3783000"/>
              <a:chExt cx="1026658" cy="687861"/>
            </a:xfrm>
          </p:grpSpPr>
          <p:sp>
            <p:nvSpPr>
              <p:cNvPr id="53" name="对话气泡: 椭圆形 52"/>
              <p:cNvSpPr/>
              <p:nvPr/>
            </p:nvSpPr>
            <p:spPr>
              <a:xfrm>
                <a:off x="6584672" y="3783000"/>
                <a:ext cx="1026658" cy="687861"/>
              </a:xfrm>
              <a:prstGeom prst="wedgeEllipseCallout">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 name="椭圆 37"/>
              <p:cNvSpPr/>
              <p:nvPr/>
            </p:nvSpPr>
            <p:spPr>
              <a:xfrm>
                <a:off x="6949620" y="3935244"/>
                <a:ext cx="296761" cy="33186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gradFill>
                <a:gsLst>
                  <a:gs pos="0">
                    <a:srgbClr val="AD0809"/>
                  </a:gs>
                  <a:gs pos="100000">
                    <a:srgbClr val="CF130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par>
                                <p:cTn id="10" presetID="53" presetClass="entr" presetSubtype="16"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524000" y="1644402"/>
            <a:ext cx="9299575" cy="1322070"/>
          </a:xfrm>
          <a:prstGeom prst="rect">
            <a:avLst/>
          </a:prstGeom>
          <a:noFill/>
        </p:spPr>
        <p:txBody>
          <a:bodyPr wrap="square" rtlCol="0">
            <a:spAutoFit/>
          </a:bodyPr>
          <a:lstStyle/>
          <a:p>
            <a:pPr algn="ctr"/>
            <a:r>
              <a:rPr lang="zh-CN" altLang="en-US" sz="8000" dirty="0">
                <a:solidFill>
                  <a:srgbClr val="DA251D"/>
                </a:solidFill>
                <a:latin typeface="微软雅黑" panose="020B0503020204020204" charset="-122"/>
                <a:ea typeface="微软雅黑" panose="020B0503020204020204" charset="-122"/>
                <a:cs typeface="+mn-ea"/>
                <a:sym typeface="+mn-lt"/>
              </a:rPr>
              <a:t>施工现场安全培训</a:t>
            </a:r>
            <a:endParaRPr lang="zh-CN" altLang="en-US" sz="8000" dirty="0">
              <a:solidFill>
                <a:srgbClr val="DA251D"/>
              </a:solidFill>
              <a:latin typeface="微软雅黑" panose="020B0503020204020204" charset="-122"/>
              <a:ea typeface="微软雅黑" panose="020B0503020204020204" charset="-122"/>
              <a:cs typeface="+mn-ea"/>
              <a:sym typeface="+mn-lt"/>
            </a:endParaRPr>
          </a:p>
        </p:txBody>
      </p:sp>
      <p:cxnSp>
        <p:nvCxnSpPr>
          <p:cNvPr id="3" name="直接连接符 2"/>
          <p:cNvCxnSpPr/>
          <p:nvPr/>
        </p:nvCxnSpPr>
        <p:spPr>
          <a:xfrm>
            <a:off x="2073827" y="3766261"/>
            <a:ext cx="8139289" cy="0"/>
          </a:xfrm>
          <a:prstGeom prst="line">
            <a:avLst/>
          </a:prstGeom>
          <a:ln>
            <a:solidFill>
              <a:srgbClr val="DA251D"/>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2"/>
          <a:stretch>
            <a:fillRect/>
          </a:stretch>
        </p:blipFill>
        <p:spPr>
          <a:xfrm>
            <a:off x="-13400" y="0"/>
            <a:ext cx="2654999" cy="2411420"/>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36916" y="889000"/>
            <a:ext cx="1219200" cy="1030724"/>
          </a:xfrm>
          <a:prstGeom prst="rect">
            <a:avLst/>
          </a:prstGeom>
        </p:spPr>
      </p:pic>
      <p:pic>
        <p:nvPicPr>
          <p:cNvPr id="38" name="图片 37"/>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r="21432"/>
          <a:stretch>
            <a:fillRect/>
          </a:stretch>
        </p:blipFill>
        <p:spPr>
          <a:xfrm>
            <a:off x="9038336" y="4261111"/>
            <a:ext cx="3167064" cy="2317489"/>
          </a:xfrm>
          <a:prstGeom prst="rect">
            <a:avLst/>
          </a:prstGeom>
        </p:spPr>
      </p:pic>
      <p:pic>
        <p:nvPicPr>
          <p:cNvPr id="39" name="图片 38"/>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flipH="1">
            <a:off x="-13400" y="3171673"/>
            <a:ext cx="2087053" cy="3520393"/>
          </a:xfrm>
          <a:prstGeom prst="rect">
            <a:avLst/>
          </a:prstGeom>
        </p:spPr>
      </p:pic>
      <p:pic>
        <p:nvPicPr>
          <p:cNvPr id="40" name="图片 39"/>
          <p:cNvPicPr>
            <a:picLocks noChangeAspect="1"/>
          </p:cNvPicPr>
          <p:nvPr/>
        </p:nvPicPr>
        <p:blipFill rotWithShape="1">
          <a:blip r:embed="rId8">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1" name="图片 40"/>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1104167" y="4941513"/>
            <a:ext cx="2702659" cy="1840287"/>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9" name="图片 28"/>
          <p:cNvPicPr>
            <a:picLocks noChangeAspect="1"/>
          </p:cNvPicPr>
          <p:nvPr/>
        </p:nvPicPr>
        <p:blipFill>
          <a:blip r:embed="rId12" cstate="print">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01016" y="5233228"/>
            <a:ext cx="1744584" cy="1142172"/>
          </a:xfrm>
          <a:prstGeom prst="rect">
            <a:avLst/>
          </a:prstGeom>
        </p:spPr>
      </p:pic>
      <p:pic>
        <p:nvPicPr>
          <p:cNvPr id="2" name="2dgeeegrg">
            <a:hlinkClick r:id="" action="ppaction://media"/>
          </p:cNvPr>
          <p:cNvPicPr>
            <a:picLocks noChangeAspect="1"/>
          </p:cNvPicPr>
          <p:nvPr>
            <a:audioFile r:link="rId14"/>
            <p:extLst>
              <p:ext uri="{DAA4B4D4-6D71-4841-9C94-3DE7FCFB9230}">
                <p14:media xmlns:p14="http://schemas.microsoft.com/office/powerpoint/2010/main" r:embed="rId15">
                  <p14:fade in="1000.000000"/>
                </p14:media>
              </p:ext>
            </p:extLst>
          </p:nvPr>
        </p:nvPicPr>
        <p:blipFill>
          <a:blip r:embed="rId16"/>
          <a:stretch>
            <a:fillRect/>
          </a:stretch>
        </p:blipFill>
        <p:spPr>
          <a:xfrm>
            <a:off x="501299" y="7057971"/>
            <a:ext cx="812800" cy="812800"/>
          </a:xfrm>
          <a:prstGeom prst="rect">
            <a:avLst/>
          </a:prstGeom>
        </p:spPr>
      </p:pic>
      <p:sp>
        <p:nvSpPr>
          <p:cNvPr id="99" name="矩形 98"/>
          <p:cNvSpPr/>
          <p:nvPr>
            <p:custDataLst>
              <p:tags r:id="rId17"/>
            </p:custDataLst>
          </p:nvPr>
        </p:nvSpPr>
        <p:spPr>
          <a:xfrm>
            <a:off x="2756612" y="2961846"/>
            <a:ext cx="6835170" cy="533400"/>
          </a:xfrm>
          <a:prstGeom prst="rect">
            <a:avLst/>
          </a:prstGeom>
        </p:spPr>
        <p:txBody>
          <a:bodyPr wrap="square">
            <a:spAutoFit/>
          </a:bodyPr>
          <a:lstStyle/>
          <a:p>
            <a:pPr algn="ctr">
              <a:lnSpc>
                <a:spcPct val="12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新进场施工人员必须熟知施工现场规章制度和遵章守纪教育，施工人员需熟知三不伤害</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不伤害自己</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不伤害他人</a:t>
            </a:r>
            <a:r>
              <a:rPr lang="en-US" altLang="zh-CN" sz="1200" dirty="0">
                <a:solidFill>
                  <a:schemeClr val="tx1">
                    <a:lumMod val="75000"/>
                    <a:lumOff val="25000"/>
                  </a:schemeClr>
                </a:solidFill>
                <a:latin typeface="微软雅黑" panose="020B0503020204020204" charset="-122"/>
                <a:ea typeface="微软雅黑" panose="020B0503020204020204" charset="-122"/>
              </a:rPr>
              <a:t>, </a:t>
            </a:r>
            <a:r>
              <a:rPr lang="zh-CN" altLang="en-US" sz="1200" dirty="0">
                <a:solidFill>
                  <a:schemeClr val="tx1">
                    <a:lumMod val="75000"/>
                    <a:lumOff val="25000"/>
                  </a:schemeClr>
                </a:solidFill>
                <a:latin typeface="微软雅黑" panose="020B0503020204020204" charset="-122"/>
                <a:ea typeface="微软雅黑" panose="020B0503020204020204" charset="-122"/>
              </a:rPr>
              <a:t>不被他人伤害</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0-#ppt_w/2"/>
                                          </p:val>
                                        </p:tav>
                                        <p:tav tm="100000">
                                          <p:val>
                                            <p:strVal val="#ppt_x"/>
                                          </p:val>
                                        </p:tav>
                                      </p:tavLst>
                                    </p:anim>
                                    <p:anim calcmode="lin" valueType="num">
                                      <p:cBhvr additive="base">
                                        <p:cTn id="30" dur="5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0-#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1+#ppt_w/2"/>
                                          </p:val>
                                        </p:tav>
                                        <p:tav tm="100000">
                                          <p:val>
                                            <p:strVal val="#ppt_x"/>
                                          </p:val>
                                        </p:tav>
                                      </p:tavLst>
                                    </p:anim>
                                    <p:anim calcmode="lin" valueType="num">
                                      <p:cBhvr additive="base">
                                        <p:cTn id="42"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2" nodeType="clickEffect">
                                  <p:stCondLst>
                                    <p:cond delay="0"/>
                                  </p:stCondLst>
                                  <p:iterate type="lt">
                                    <p:tmPct val="10000"/>
                                  </p:iterate>
                                  <p:childTnLst>
                                    <p:set>
                                      <p:cBhvr>
                                        <p:cTn id="46" dur="1" fill="hold">
                                          <p:stCondLst>
                                            <p:cond delay="0"/>
                                          </p:stCondLst>
                                        </p:cTn>
                                        <p:tgtEl>
                                          <p:spTgt spid="7"/>
                                        </p:tgtEl>
                                        <p:attrNameLst>
                                          <p:attrName>style.visibility</p:attrName>
                                        </p:attrNameLst>
                                      </p:cBhvr>
                                      <p:to>
                                        <p:strVal val="visible"/>
                                      </p:to>
                                    </p:set>
                                    <p:anim by="(-#ppt_w*2)" calcmode="lin" valueType="num">
                                      <p:cBhvr rctx="PPT">
                                        <p:cTn id="47" dur="500" autoRev="1" fill="hold">
                                          <p:stCondLst>
                                            <p:cond delay="0"/>
                                          </p:stCondLst>
                                        </p:cTn>
                                        <p:tgtEl>
                                          <p:spTgt spid="7"/>
                                        </p:tgtEl>
                                        <p:attrNameLst>
                                          <p:attrName>ppt_w</p:attrName>
                                        </p:attrNameLst>
                                      </p:cBhvr>
                                    </p:anim>
                                    <p:anim by="(#ppt_w*0.50)" calcmode="lin" valueType="num">
                                      <p:cBhvr>
                                        <p:cTn id="48" dur="500" decel="50000" autoRev="1" fill="hold">
                                          <p:stCondLst>
                                            <p:cond delay="0"/>
                                          </p:stCondLst>
                                        </p:cTn>
                                        <p:tgtEl>
                                          <p:spTgt spid="7"/>
                                        </p:tgtEl>
                                        <p:attrNameLst>
                                          <p:attrName>ppt_x</p:attrName>
                                        </p:attrNameLst>
                                      </p:cBhvr>
                                    </p:anim>
                                    <p:anim from="(-#ppt_h/2)" to="(#ppt_y)" calcmode="lin" valueType="num">
                                      <p:cBhvr>
                                        <p:cTn id="49" dur="1000" fill="hold">
                                          <p:stCondLst>
                                            <p:cond delay="0"/>
                                          </p:stCondLst>
                                        </p:cTn>
                                        <p:tgtEl>
                                          <p:spTgt spid="7"/>
                                        </p:tgtEl>
                                        <p:attrNameLst>
                                          <p:attrName>ppt_y</p:attrName>
                                        </p:attrNameLst>
                                      </p:cBhvr>
                                    </p:anim>
                                    <p:animRot by="21600000">
                                      <p:cBhvr>
                                        <p:cTn id="50" dur="1000" fill="hold">
                                          <p:stCondLst>
                                            <p:cond delay="0"/>
                                          </p:stCondLst>
                                        </p:cTn>
                                        <p:tgtEl>
                                          <p:spTgt spid="7"/>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inVertical)">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1000"/>
                                        <p:tgtEl>
                                          <p:spTgt spid="99"/>
                                        </p:tgtEl>
                                      </p:cBhvr>
                                    </p:animEffect>
                                    <p:anim calcmode="lin" valueType="num">
                                      <p:cBhvr>
                                        <p:cTn id="61" dur="1000" fill="hold"/>
                                        <p:tgtEl>
                                          <p:spTgt spid="99"/>
                                        </p:tgtEl>
                                        <p:attrNameLst>
                                          <p:attrName>ppt_x</p:attrName>
                                        </p:attrNameLst>
                                      </p:cBhvr>
                                      <p:tavLst>
                                        <p:tav tm="0">
                                          <p:val>
                                            <p:strVal val="#ppt_x"/>
                                          </p:val>
                                        </p:tav>
                                        <p:tav tm="100000">
                                          <p:val>
                                            <p:strVal val="#ppt_x"/>
                                          </p:val>
                                        </p:tav>
                                      </p:tavLst>
                                    </p:anim>
                                    <p:anim calcmode="lin" valueType="num">
                                      <p:cBhvr>
                                        <p:cTn id="62"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2"/>
                </p:tgtEl>
              </p:cMediaNode>
            </p:audio>
          </p:childTnLst>
        </p:cTn>
      </p:par>
    </p:tnLst>
    <p:bldLst>
      <p:bldP spid="7" grpId="1"/>
      <p:bldP spid="7" grpId="2"/>
      <p:bldP spid="9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r>
              <a:rPr lang="zh-CN" altLang="en-US"/>
              <a:t>感谢您的观看</a:t>
            </a:r>
            <a:endParaRPr lang="zh-CN" altLang="en-US"/>
          </a:p>
        </p:txBody>
      </p:sp>
      <p:sp>
        <p:nvSpPr>
          <p:cNvPr id="3" name="日期"/>
          <p:cNvSpPr>
            <a:spLocks noGrp="1"/>
          </p:cNvSpPr>
          <p:nvPr>
            <p:ph type="subTitle" idx="1"/>
            <p:custDataLst>
              <p:tags r:id="rId2"/>
            </p:custDataLst>
          </p:nvPr>
        </p:nvSpPr>
        <p:spPr/>
        <p:txBody>
          <a:bodyPr/>
          <a:lstStyle/>
          <a:p>
            <a:r>
              <a:rPr lang="en-US" altLang="zh-CN"/>
              <a:t>2026</a:t>
            </a:r>
            <a:r>
              <a:rPr lang="zh-CN" altLang="en-US"/>
              <a:t>年</a:t>
            </a:r>
            <a:r>
              <a:rPr lang="en-US" altLang="zh-CN"/>
              <a:t>5</a:t>
            </a:r>
            <a:r>
              <a:rPr lang="zh-CN" altLang="en-US"/>
              <a:t>月</a:t>
            </a:r>
            <a:r>
              <a:rPr lang="en-US" altLang="zh-CN"/>
              <a:t>25</a:t>
            </a:r>
            <a:r>
              <a:rPr lang="zh-CN" altLang="en-US"/>
              <a:t>日</a:t>
            </a:r>
            <a:endParaRPr lang="zh-CN" altLang="en-US"/>
          </a:p>
        </p:txBody>
      </p:sp>
      <p:sp>
        <p:nvSpPr>
          <p:cNvPr id="4" name="文本占位符 1"/>
          <p:cNvSpPr>
            <a:spLocks noGrp="1"/>
          </p:cNvSpPr>
          <p:nvPr>
            <p:ph type="body" sz="quarter" idx="17"/>
            <p:custDataLst>
              <p:tags r:id="rId3"/>
            </p:custDataLst>
          </p:nvPr>
        </p:nvSpPr>
        <p:spPr/>
        <p:txBody>
          <a:bodyPr/>
          <a:lstStyle/>
          <a:p>
            <a:r>
              <a:rPr lang="zh-CN" altLang="en-US"/>
              <a:t>汇报人：</a:t>
            </a:r>
            <a:r>
              <a:rPr lang="zh-CN" altLang="en-US"/>
              <a:t>夏世涛</a:t>
            </a:r>
            <a:endParaRPr lang="zh-CN" altLang="en-US"/>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55600" y="324485"/>
            <a:ext cx="2030094" cy="521970"/>
            <a:chOff x="355600" y="122021"/>
            <a:chExt cx="2030094" cy="521970"/>
          </a:xfrm>
        </p:grpSpPr>
        <p:sp>
          <p:nvSpPr>
            <p:cNvPr id="28" name="矩形 27"/>
            <p:cNvSpPr/>
            <p:nvPr/>
          </p:nvSpPr>
          <p:spPr>
            <a:xfrm>
              <a:off x="780414"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安全知识</a:t>
              </a:r>
              <a:endParaRPr lang="zh-CN" altLang="en-US" sz="2800" dirty="0">
                <a:latin typeface="微软雅黑" panose="020B0503020204020204" charset="-122"/>
                <a:ea typeface="微软雅黑" panose="020B0503020204020204" charset="-122"/>
                <a:sym typeface="+mn-ea"/>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984" y="1425575"/>
            <a:ext cx="8660031" cy="435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55600" y="395605"/>
            <a:ext cx="2030094" cy="521970"/>
            <a:chOff x="355600" y="122021"/>
            <a:chExt cx="2030094" cy="521970"/>
          </a:xfrm>
        </p:grpSpPr>
        <p:sp>
          <p:nvSpPr>
            <p:cNvPr id="28" name="矩形 27"/>
            <p:cNvSpPr/>
            <p:nvPr/>
          </p:nvSpPr>
          <p:spPr>
            <a:xfrm>
              <a:off x="780414"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安全知识</a:t>
              </a:r>
              <a:endParaRPr lang="zh-CN" altLang="en-US" sz="2800" dirty="0">
                <a:latin typeface="微软雅黑" panose="020B0503020204020204" charset="-122"/>
                <a:ea typeface="微软雅黑" panose="020B0503020204020204" charset="-122"/>
                <a:sym typeface="+mn-ea"/>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4251" t="17044" b="71134"/>
          <a:stretch>
            <a:fillRect/>
          </a:stretch>
        </p:blipFill>
        <p:spPr>
          <a:xfrm>
            <a:off x="1282275" y="1995620"/>
            <a:ext cx="9387303" cy="1692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55027" t="30341" r="-776" b="58098"/>
          <a:stretch>
            <a:fillRect/>
          </a:stretch>
        </p:blipFill>
        <p:spPr>
          <a:xfrm>
            <a:off x="1439292" y="4002783"/>
            <a:ext cx="9387303" cy="16546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058401" y="4208331"/>
            <a:ext cx="1727199" cy="2147857"/>
          </a:xfrm>
          <a:prstGeom prst="rect">
            <a:avLst/>
          </a:prstGeom>
        </p:spPr>
      </p:pic>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0915"/>
          <a:stretch>
            <a:fillRect/>
          </a:stretch>
        </p:blipFill>
        <p:spPr>
          <a:xfrm>
            <a:off x="0" y="2984392"/>
            <a:ext cx="3556000" cy="3364103"/>
          </a:xfrm>
          <a:prstGeom prst="rect">
            <a:avLst/>
          </a:prstGeom>
        </p:spPr>
      </p:pic>
      <p:pic>
        <p:nvPicPr>
          <p:cNvPr id="35" name="图片 34"/>
          <p:cNvPicPr>
            <a:picLocks noChangeAspect="1"/>
          </p:cNvPicPr>
          <p:nvPr/>
        </p:nvPicPr>
        <p:blipFill>
          <a:blip r:embed="rId5"/>
          <a:stretch>
            <a:fillRect/>
          </a:stretch>
        </p:blipFill>
        <p:spPr>
          <a:xfrm flipH="1">
            <a:off x="9343390" y="0"/>
            <a:ext cx="2848610" cy="2587625"/>
          </a:xfrm>
          <a:prstGeom prst="rect">
            <a:avLst/>
          </a:prstGeom>
        </p:spPr>
      </p:pic>
      <p:pic>
        <p:nvPicPr>
          <p:cNvPr id="40" name="图片 39"/>
          <p:cNvPicPr>
            <a:picLocks noChangeAspect="1"/>
          </p:cNvPicPr>
          <p:nvPr/>
        </p:nvPicPr>
        <p:blipFill rotWithShape="1">
          <a:blip r:embed="rId6">
            <a:extLst>
              <a:ext uri="{28A0092B-C50C-407E-A947-70E740481C1C}">
                <a14:useLocalDpi xmlns:a14="http://schemas.microsoft.com/office/drawing/2010/main" val="0"/>
              </a:ext>
            </a:extLst>
          </a:blip>
          <a:srcRect t="10835"/>
          <a:stretch>
            <a:fillRect/>
          </a:stretch>
        </p:blipFill>
        <p:spPr>
          <a:xfrm>
            <a:off x="0" y="5611653"/>
            <a:ext cx="12192000" cy="1276568"/>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5781403"/>
            <a:ext cx="12192000" cy="1096639"/>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6000" y="989343"/>
            <a:ext cx="1806259" cy="1085765"/>
          </a:xfrm>
          <a:prstGeom prst="rect">
            <a:avLst/>
          </a:prstGeom>
        </p:spPr>
      </p:pic>
      <p:sp>
        <p:nvSpPr>
          <p:cNvPr id="27" name="文本框 26"/>
          <p:cNvSpPr txBox="1"/>
          <p:nvPr/>
        </p:nvSpPr>
        <p:spPr>
          <a:xfrm>
            <a:off x="1299130" y="2483139"/>
            <a:ext cx="9682480" cy="1137285"/>
          </a:xfrm>
          <a:prstGeom prst="rect">
            <a:avLst/>
          </a:prstGeom>
          <a:noFill/>
        </p:spPr>
        <p:txBody>
          <a:bodyPr wrap="none" rtlCol="0">
            <a:spAutoFit/>
          </a:bodyPr>
          <a:lstStyle/>
          <a:p>
            <a:pPr algn="ctr"/>
            <a:r>
              <a:rPr lang="zh-CN" altLang="en-US" sz="6800" b="1">
                <a:solidFill>
                  <a:srgbClr val="DA0000"/>
                </a:solidFill>
                <a:uFillTx/>
                <a:latin typeface="微软雅黑" panose="020B0503020204020204" charset="-122"/>
                <a:ea typeface="微软雅黑" panose="020B0503020204020204" charset="-122"/>
              </a:rPr>
              <a:t>劳保用品与化学品的使用</a:t>
            </a:r>
            <a:endParaRPr lang="zh-CN" altLang="en-US" sz="6800" b="1">
              <a:solidFill>
                <a:srgbClr val="DA0000"/>
              </a:solidFill>
              <a:uFillTx/>
              <a:latin typeface="微软雅黑" panose="020B0503020204020204" charset="-122"/>
              <a:ea typeface="微软雅黑" panose="020B0503020204020204" charset="-122"/>
            </a:endParaRPr>
          </a:p>
        </p:txBody>
      </p:sp>
      <p:sp>
        <p:nvSpPr>
          <p:cNvPr id="29" name="文本框 28"/>
          <p:cNvSpPr txBox="1"/>
          <p:nvPr/>
        </p:nvSpPr>
        <p:spPr>
          <a:xfrm>
            <a:off x="4354177" y="1478932"/>
            <a:ext cx="3164840" cy="993775"/>
          </a:xfrm>
          <a:prstGeom prst="rect">
            <a:avLst/>
          </a:prstGeom>
          <a:noFill/>
        </p:spPr>
        <p:txBody>
          <a:bodyPr wrap="none" rtlCol="0">
            <a:spAutoFit/>
          </a:bodyPr>
          <a:lstStyle/>
          <a:p>
            <a:pPr algn="ctr"/>
            <a:r>
              <a:rPr lang="zh-CN" altLang="en-US" sz="5865" b="1" dirty="0">
                <a:solidFill>
                  <a:srgbClr val="DA0000"/>
                </a:solidFill>
                <a:latin typeface="微软雅黑" panose="020B0503020204020204" charset="-122"/>
                <a:ea typeface="微软雅黑" panose="020B0503020204020204" charset="-122"/>
              </a:rPr>
              <a:t>第二部分</a:t>
            </a:r>
            <a:endParaRPr lang="zh-CN" altLang="en-US" sz="5865" b="1" dirty="0">
              <a:solidFill>
                <a:srgbClr val="DA0000"/>
              </a:solidFill>
              <a:latin typeface="微软雅黑" panose="020B0503020204020204" charset="-122"/>
              <a:ea typeface="微软雅黑" panose="020B0503020204020204" charset="-122"/>
            </a:endParaRPr>
          </a:p>
        </p:txBody>
      </p:sp>
      <p:pic>
        <p:nvPicPr>
          <p:cNvPr id="30" name="图片 29"/>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6705600" y="5199608"/>
            <a:ext cx="3604899" cy="1175792"/>
          </a:xfrm>
          <a:prstGeom prst="rect">
            <a:avLst/>
          </a:prstGeom>
        </p:spPr>
      </p:pic>
      <p:sp>
        <p:nvSpPr>
          <p:cNvPr id="11" name="矩形 10"/>
          <p:cNvSpPr/>
          <p:nvPr>
            <p:custDataLst>
              <p:tags r:id="rId11"/>
            </p:custDataLst>
          </p:nvPr>
        </p:nvSpPr>
        <p:spPr>
          <a:xfrm>
            <a:off x="3156585" y="3717290"/>
            <a:ext cx="5878830" cy="650240"/>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施工现场安全教育培训内容平安教育内容 新进场施工人员必须熟知施工现场规章制度和遵章守纪教育</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ChangeArrowheads="1"/>
          </p:cNvSpPr>
          <p:nvPr/>
        </p:nvSpPr>
        <p:spPr bwMode="auto">
          <a:xfrm>
            <a:off x="3747027" y="955204"/>
            <a:ext cx="4697946" cy="1080120"/>
          </a:xfrm>
          <a:prstGeom prst="rect">
            <a:avLst/>
          </a:prstGeom>
          <a:noFill/>
          <a:ln w="9525">
            <a:noFill/>
            <a:miter lim="800000"/>
          </a:ln>
          <a:effectLst/>
        </p:spPr>
        <p:txBody>
          <a:bodyPr/>
          <a:lstStyle/>
          <a:p>
            <a:pPr algn="ctr"/>
            <a:endParaRPr lang="zh-CN" altLang="en-US" sz="28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nvGrpSpPr>
          <p:cNvPr id="2" name="组合 1"/>
          <p:cNvGrpSpPr/>
          <p:nvPr/>
        </p:nvGrpSpPr>
        <p:grpSpPr>
          <a:xfrm>
            <a:off x="355600" y="324485"/>
            <a:ext cx="2030094" cy="521970"/>
            <a:chOff x="355600" y="122021"/>
            <a:chExt cx="2030094" cy="521970"/>
          </a:xfrm>
        </p:grpSpPr>
        <p:sp>
          <p:nvSpPr>
            <p:cNvPr id="3" name="矩形 2"/>
            <p:cNvSpPr/>
            <p:nvPr/>
          </p:nvSpPr>
          <p:spPr>
            <a:xfrm>
              <a:off x="780414" y="122021"/>
              <a:ext cx="16052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劳保用品</a:t>
              </a:r>
              <a:endParaRPr lang="zh-CN" altLang="en-US" sz="28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014" y="1234862"/>
            <a:ext cx="6076423" cy="4861138"/>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1901" y="1495264"/>
            <a:ext cx="3825029" cy="3825029"/>
          </a:xfrm>
          <a:prstGeom prst="rect">
            <a:avLst/>
          </a:prstGeom>
        </p:spPr>
      </p:pic>
      <p:grpSp>
        <p:nvGrpSpPr>
          <p:cNvPr id="12" name="组合 11"/>
          <p:cNvGrpSpPr/>
          <p:nvPr/>
        </p:nvGrpSpPr>
        <p:grpSpPr>
          <a:xfrm>
            <a:off x="7375132" y="4999894"/>
            <a:ext cx="3064267" cy="849086"/>
            <a:chOff x="7396904" y="4803375"/>
            <a:chExt cx="3064267" cy="849086"/>
          </a:xfrm>
        </p:grpSpPr>
        <p:sp>
          <p:nvSpPr>
            <p:cNvPr id="8" name="矩形: 圆角 7"/>
            <p:cNvSpPr/>
            <p:nvPr/>
          </p:nvSpPr>
          <p:spPr>
            <a:xfrm>
              <a:off x="7761514" y="4968625"/>
              <a:ext cx="2699657" cy="518585"/>
            </a:xfrm>
            <a:prstGeom prst="roundRect">
              <a:avLst>
                <a:gd name="adj" fmla="val 9369"/>
              </a:avLst>
            </a:prstGeom>
            <a:gradFill>
              <a:gsLst>
                <a:gs pos="0">
                  <a:srgbClr val="FFE36E"/>
                </a:gs>
                <a:gs pos="100000">
                  <a:srgbClr val="FFCF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r>
                <a:rPr lang="zh-CN" altLang="en-US" sz="2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rPr>
                <a:t>必须系安全带</a:t>
              </a:r>
              <a:endParaRPr lang="zh-CN" altLang="en-US" sz="2400"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6904" y="4803375"/>
              <a:ext cx="849086" cy="84908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7115" y="1628775"/>
            <a:ext cx="6598285" cy="4246245"/>
          </a:xfrm>
          <a:prstGeom prst="rect">
            <a:avLst/>
          </a:prstGeom>
          <a:noFill/>
        </p:spPr>
        <p:txBody>
          <a:bodyPr wrap="square" rtlCol="0" anchor="t">
            <a:spAutoFit/>
          </a:bodyPr>
          <a:lstStyle/>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一般化学品都有有害性，带有刺激性气体，有腐蚀、中毒、等危害</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使用化学品前应仔细阅读其使用说明书</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根据</a:t>
            </a:r>
            <a:r>
              <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MSDS</a:t>
            </a: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（化学品安全说明书）确定其应用到防护用品。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不要让任何危险化学品接触到你的皮肤。如有，请及时用清水冲洗掉。</a:t>
            </a:r>
            <a:endParaRPr lang="en-US" altLang="zh-CN"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应有指定的场所存放危险化学品</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项目上主要危险化学品有：酒精、油漆、汽油、松香水、硫酸、乙醇、丙酮</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sym typeface="+mn-ea"/>
              </a:rPr>
              <a:t>工艺设备上使用的各种气体如：氮气、氢气、甲烷等</a:t>
            </a:r>
            <a:endParaRPr lang="zh-CN" altLang="en-US" dirty="0">
              <a:solidFill>
                <a:schemeClr val="tx1">
                  <a:lumMod val="75000"/>
                  <a:lumOff val="25000"/>
                </a:schemeClr>
              </a:solidFill>
              <a:latin typeface="微软雅黑" panose="020B0503020204020204" charset="-122"/>
              <a:ea typeface="微软雅黑" panose="020B0503020204020204" charset="-122"/>
              <a:cs typeface="阿里巴巴普惠体" panose="00020600040101010101" charset="-122"/>
            </a:endParaRPr>
          </a:p>
        </p:txBody>
      </p:sp>
      <p:grpSp>
        <p:nvGrpSpPr>
          <p:cNvPr id="2" name="组合 1"/>
          <p:cNvGrpSpPr/>
          <p:nvPr/>
        </p:nvGrpSpPr>
        <p:grpSpPr>
          <a:xfrm>
            <a:off x="355600" y="385445"/>
            <a:ext cx="2741294" cy="521970"/>
            <a:chOff x="355600" y="122021"/>
            <a:chExt cx="2741294" cy="521970"/>
          </a:xfrm>
        </p:grpSpPr>
        <p:sp>
          <p:nvSpPr>
            <p:cNvPr id="5" name="矩形 4"/>
            <p:cNvSpPr/>
            <p:nvPr/>
          </p:nvSpPr>
          <p:spPr>
            <a:xfrm>
              <a:off x="780414" y="122021"/>
              <a:ext cx="2316480" cy="521970"/>
            </a:xfrm>
            <a:prstGeom prst="rect">
              <a:avLst/>
            </a:prstGeom>
          </p:spPr>
          <p:txBody>
            <a:bodyPr wrap="none">
              <a:spAutoFit/>
            </a:bodyPr>
            <a:lstStyle/>
            <a:p>
              <a:r>
                <a:rPr lang="zh-CN" altLang="en-US" sz="2800" dirty="0">
                  <a:latin typeface="微软雅黑" panose="020B0503020204020204" charset="-122"/>
                  <a:ea typeface="微软雅黑" panose="020B0503020204020204" charset="-122"/>
                  <a:sym typeface="+mn-ea"/>
                </a:rPr>
                <a:t>化学品的使用</a:t>
              </a:r>
              <a:endParaRPr lang="zh-CN" altLang="en-US" sz="28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600" y="196443"/>
              <a:ext cx="424814" cy="374377"/>
            </a:xfrm>
            <a:prstGeom prst="rect">
              <a:avLst/>
            </a:prstGeom>
          </p:spPr>
        </p:pic>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45400" y="2077126"/>
            <a:ext cx="3647496" cy="37559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26"/>
</p:tagLst>
</file>

<file path=ppt/tags/tag100.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101.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102.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UNIT_TABLE_BEAUTIFY" val="smartTable{32635aa6-c410-467c-b26e-502c03334988}"/>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ID" val="custom40495022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5022"/>
  <p:tag name="KSO_WM_TEMPLATE_CATEGORY" val="custom"/>
  <p:tag name="KSO_WM_UNIT_ISCONTENTSTITLE" val="0"/>
  <p:tag name="KSO_WM_UNIT_PRESET_TEXT" val="感谢您的观看"/>
</p:tagLst>
</file>

<file path=ppt/tags/tag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0.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ID" val="custom40495022_9*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5022"/>
  <p:tag name="KSO_WM_TEMPLATE_CATEGORY" val="custom"/>
  <p:tag name="KSO_WM_UNIT_TEXT_LAYER_COUNT" val="1"/>
  <p:tag name="KSO_WM_UNIT_PRESET_TEXT" val="202X/01/01"/>
  <p:tag name="KSO_WM_UNIT_VALUE" val="18"/>
  <p:tag name="KSO_WM_UNIT_TEXT_TYPE" val="1"/>
</p:tagLst>
</file>

<file path=ppt/tags/tag111.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40495022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5022"/>
  <p:tag name="KSO_WM_TEMPLATE_CATEGORY" val="custom"/>
  <p:tag name="KSO_WM_UNIT_TEXT_LAYER_COUNT" val="1"/>
  <p:tag name="KSO_WM_UNIT_PRESET_TEXT" val="汇报人：WPS"/>
  <p:tag name="KSO_WM_UNIT_VALUE" val="11"/>
  <p:tag name="KSO_WM_UNIT_TEXT_TYPE" val="1"/>
</p:tagLst>
</file>

<file path=ppt/tags/tag11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5022"/>
  <p:tag name="KSO_WM_TEMPLATE_CATEGORY" val="custom"/>
  <p:tag name="KSO_WM_SLIDE_INDEX" val="9"/>
  <p:tag name="KSO_WM_SLIDE_ID" val="custom40495022_9"/>
  <p:tag name="KSO_WM_TEMPLATE_MASTER_TYPE" val="0"/>
  <p:tag name="KSO_WM_SLIDE_LAYOUT" val="a_f"/>
  <p:tag name="KSO_WM_SLIDE_LAYOUT_CNT" val="1_2"/>
</p:tagLst>
</file>

<file path=ppt/tags/tag113.xml><?xml version="1.0" encoding="utf-8"?>
<p:tagLst xmlns:p="http://schemas.openxmlformats.org/presentationml/2006/main">
  <p:tag name="COMMONDATA" val="eyJoZGlkIjoiN2YzNjBkOTgyNWQ1YTMxYzM3MzMwNWFiODNmOWIzYWMifQ=="/>
  <p:tag name="ISLIDE.GUIDESSETTING" val="{&quot;Id&quot;:&quot;409c08b8-b4e6-45d9-a611-fc30fe582b2b&quot;,&quot;Name&quot;:null,&quot;Kind&quot;:&quot;Custom&quot;,&quot;OldGuidesSetting&quot;:{&quot;HeaderHeight&quot;:0.0,&quot;FooterHeight&quot;:0.0,&quot;SideMargin&quot;:0.0,&quot;TopMargin&quot;:0.0,&quot;BottomMargin&quot;:0.0,&quot;IntervalMargin&quot;:0.0}}"/>
  <p:tag name="KSO_WPP_MARK_KEY" val="6be2d80d-c773-4bd1-8b85-e3f07b9b557c"/>
  <p:tag name="FULLTEXTBEAUTIFYED" val="1"/>
</p:tagLst>
</file>

<file path=ppt/tags/tag1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5"/>
  <p:tag name="KSO_WM_UNIT_VALUE" val="340"/>
</p:tagLst>
</file>

<file path=ppt/tags/tag1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1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TYPE" val="a"/>
  <p:tag name="KSO_WM_UNIT_INDEX" val="1"/>
  <p:tag name="KSO_WM_BEAUTIFY_FLAG" val="#wm#"/>
  <p:tag name="KSO_WM_TAG_VERSION" val="3.0"/>
  <p:tag name="KSO_WM_UNIT_PRESET_TEXT" val="单击编辑母版标题"/>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5"/>
</p:tagLst>
</file>

<file path=ppt/tags/tag23.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2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82"/>
</p:tagLst>
</file>

<file path=ppt/tags/tag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5"/>
  <p:tag name="KSO_WM_UNIT_VALUE" val="160"/>
</p:tagLst>
</file>

<file path=ppt/tags/tag26.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5"/>
  <p:tag name="KSO_WM_UNIT_VALUE" val="160"/>
</p:tagLst>
</file>

<file path=ppt/tags/tag2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31.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6"/>
</p:tagLst>
</file>

<file path=ppt/tags/tag32.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5"/>
  <p:tag name="KSO_WM_UNIT_VALUE" val="144"/>
</p:tagLst>
</file>

<file path=ppt/tags/tag33.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6"/>
</p:tagLst>
</file>

<file path=ppt/tags/tag34.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5"/>
  <p:tag name="KSO_WM_UNIT_VALUE" val="144"/>
</p:tagLst>
</file>

<file path=ppt/tags/tag3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3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4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5"/>
  <p:tag name="KSO_WM_UNIT_VALUE" val="408"/>
</p:tagLst>
</file>

<file path=ppt/tags/tag4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5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5.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a"/>
  <p:tag name="KSO_WM_UNIT_INDEX" val="1"/>
  <p:tag name="KSO_WM_BEAUTIFY_FLAG" val="#wm#"/>
  <p:tag name="KSO_WM_TAG_VERSION" val="3.0"/>
  <p:tag name="KSO_WM_UNIT_PRESET_TEXT" val="单击编辑母版标题"/>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63.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8"/>
</p:tagLst>
</file>

<file path=ppt/tags/tag64.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1"/>
</p:tagLst>
</file>

<file path=ppt/tags/tag6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5"/>
  <p:tag name="KSO_WM_UNIT_VALUE" val="340"/>
  <p:tag name="KSO_WM_TEMPLATE_CATEGORY" val="custom"/>
  <p:tag name="KSO_WM_TEMPLATE_INDEX" val="40495022"/>
</p:tagLst>
</file>

<file path=ppt/tags/tag7.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CATEGORY" val="custom"/>
  <p:tag name="KSO_WM_TEMPLATE_INDEX" val="40495022"/>
</p:tagLst>
</file>

<file path=ppt/tags/tag7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5022"/>
  <p:tag name="KSO_WM_TEMPLATE_CATEGORY" val="custom"/>
  <p:tag name="KSO_WM_TEMPLATE_MASTER_TYPE" val="0"/>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5"/>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8"/>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95.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96.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97.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98.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ags/tag99.xml><?xml version="1.0" encoding="utf-8"?>
<p:tagLst xmlns:p="http://schemas.openxmlformats.org/presentationml/2006/main">
  <p:tag name="KSO_WM_DIAGRAM_VIRTUALLY_FRAME" val="{&quot;height&quot;:414.62496062992125,&quot;left&quot;:65.27228346456693,&quot;top&quot;:125.37503937007872,&quot;width&quot;:829.8927559055119}"/>
</p:tagLst>
</file>

<file path=ppt/theme/theme1.xml><?xml version="1.0" encoding="utf-8"?>
<a:theme xmlns:a="http://schemas.openxmlformats.org/drawingml/2006/main" name="公众号：安环健资料库">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风店铺开业活动策划模板">
  <a:themeElements>
    <a:clrScheme name="自定义 424">
      <a:dk1>
        <a:srgbClr val="000000"/>
      </a:dk1>
      <a:lt1>
        <a:srgbClr val="FFFFFF"/>
      </a:lt1>
      <a:dk2>
        <a:srgbClr val="B12109"/>
      </a:dk2>
      <a:lt2>
        <a:srgbClr val="FFF6F3"/>
      </a:lt2>
      <a:accent1>
        <a:srgbClr val="EFAD57"/>
      </a:accent1>
      <a:accent2>
        <a:srgbClr val="EC8A42"/>
      </a:accent2>
      <a:accent3>
        <a:srgbClr val="B9A728"/>
      </a:accent3>
      <a:accent4>
        <a:srgbClr val="97BD65"/>
      </a:accent4>
      <a:accent5>
        <a:srgbClr val="88A8C3"/>
      </a:accent5>
      <a:accent6>
        <a:srgbClr val="3BC99F"/>
      </a:accent6>
      <a:hlink>
        <a:srgbClr val="0563C1"/>
      </a:hlink>
      <a:folHlink>
        <a:srgbClr val="954D72"/>
      </a:folHlink>
    </a:clrScheme>
    <a:fontScheme name="自定义 31">
      <a:majorFont>
        <a:latin typeface="Arial"/>
        <a:ea typeface="汉仪大宋简"/>
        <a:cs typeface=""/>
      </a:majorFont>
      <a:minorFont>
        <a:latin typeface="Arial"/>
        <a:ea typeface="汉仪中宋简"/>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4455</Words>
  <Application>WPS 演示</Application>
  <PresentationFormat>宽屏</PresentationFormat>
  <Paragraphs>499</Paragraphs>
  <Slides>44</Slides>
  <Notes>11</Notes>
  <HiddenSlides>0</HiddenSlides>
  <MMClips>2</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44</vt:i4>
      </vt:variant>
    </vt:vector>
  </HeadingPairs>
  <TitlesOfParts>
    <vt:vector size="62" baseType="lpstr">
      <vt:lpstr>Arial</vt:lpstr>
      <vt:lpstr>宋体</vt:lpstr>
      <vt:lpstr>Wingdings</vt:lpstr>
      <vt:lpstr>思源黑体 CN Normal</vt:lpstr>
      <vt:lpstr>黑体</vt:lpstr>
      <vt:lpstr>阿里巴巴普惠体</vt:lpstr>
      <vt:lpstr>微软雅黑</vt:lpstr>
      <vt:lpstr>思源黑体 CN Medium</vt:lpstr>
      <vt:lpstr>Arial Unicode MS</vt:lpstr>
      <vt:lpstr>汉仪滇黑 W</vt:lpstr>
      <vt:lpstr>Roboto Light</vt:lpstr>
      <vt:lpstr>Verdana</vt:lpstr>
      <vt:lpstr>Noto Serif CJK SC</vt:lpstr>
      <vt:lpstr>阿里巴巴普惠体 Medium</vt:lpstr>
      <vt:lpstr>汉仪大宋简</vt:lpstr>
      <vt:lpstr>汉仪中宋简</vt:lpstr>
      <vt:lpstr>公众号：安环健资料库</vt:lpstr>
      <vt:lpstr>商务风店铺开业活动策划模板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威仕监理夏世涛</cp:lastModifiedBy>
  <cp:revision>4</cp:revision>
  <dcterms:created xsi:type="dcterms:W3CDTF">2023-04-05T00:34:00Z</dcterms:created>
  <dcterms:modified xsi:type="dcterms:W3CDTF">2026-05-25T05:37:33Z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2052-12.1.0.26375</vt:lpwstr>
  </property>
  <property fmtid="{D5CDD505-2E9C-101B-9397-08002B2CF9AE}" pid="3" name="ICV">
    <vt:lpwstr>DFC3E49DC8924AEE9918F802ACE86A09_13</vt:lpwstr>
  </property>
</Properties>
</file>